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6" r:id="rId4"/>
    <p:sldId id="261" r:id="rId5"/>
    <p:sldId id="267" r:id="rId6"/>
    <p:sldId id="265" r:id="rId7"/>
    <p:sldId id="262" r:id="rId8"/>
    <p:sldId id="268" r:id="rId9"/>
    <p:sldId id="269" r:id="rId10"/>
    <p:sldId id="271" r:id="rId11"/>
    <p:sldId id="270" r:id="rId12"/>
    <p:sldId id="272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DC5E-458F-4282-8E17-EE5A68D5079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3CDB-BEB3-4AC5-BEA0-CB978011A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DC5E-458F-4282-8E17-EE5A68D5079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3CDB-BEB3-4AC5-BEA0-CB978011A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DC5E-458F-4282-8E17-EE5A68D5079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3CDB-BEB3-4AC5-BEA0-CB978011A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DC5E-458F-4282-8E17-EE5A68D5079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3CDB-BEB3-4AC5-BEA0-CB978011A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DC5E-458F-4282-8E17-EE5A68D5079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3CDB-BEB3-4AC5-BEA0-CB978011A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DC5E-458F-4282-8E17-EE5A68D5079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3CDB-BEB3-4AC5-BEA0-CB978011A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DC5E-458F-4282-8E17-EE5A68D5079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3CDB-BEB3-4AC5-BEA0-CB978011A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DC5E-458F-4282-8E17-EE5A68D5079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3CDB-BEB3-4AC5-BEA0-CB978011A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DC5E-458F-4282-8E17-EE5A68D5079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3CDB-BEB3-4AC5-BEA0-CB978011A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DC5E-458F-4282-8E17-EE5A68D5079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3CDB-BEB3-4AC5-BEA0-CB978011A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DC5E-458F-4282-8E17-EE5A68D5079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3CDB-BEB3-4AC5-BEA0-CB978011A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4DC5E-458F-4282-8E17-EE5A68D50796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63CDB-BEB3-4AC5-BEA0-CB978011A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785786" y="2714620"/>
            <a:ext cx="7542212" cy="2159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Қаһарлы не,қаһарман кім?</a:t>
            </a:r>
          </a:p>
          <a:p>
            <a:pPr algn="ctr"/>
            <a:r>
              <a:rPr lang="kk-KZ" sz="36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Һ дыбысы мен әрпі.</a:t>
            </a:r>
            <a:endParaRPr lang="ru-RU" sz="36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05" name="Picture 8" descr="003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0"/>
              <a:ext cx="9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192"/>
                <a:chOff x="0" y="0"/>
                <a:chExt cx="5760" cy="192"/>
              </a:xfrm>
            </p:grpSpPr>
            <p:pic>
              <p:nvPicPr>
                <p:cNvPr id="4125" name="Picture 11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6" name="Picture 12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5" y="0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7" name="Picture 13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7" y="0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8" name="Picture 14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0" y="0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9" name="Picture 15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8" y="0"/>
                  <a:ext cx="8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0" name="Picture 16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" y="0"/>
                  <a:ext cx="8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0" y="4128"/>
                <a:ext cx="5760" cy="192"/>
                <a:chOff x="0" y="4128"/>
                <a:chExt cx="5760" cy="192"/>
              </a:xfrm>
            </p:grpSpPr>
            <p:pic>
              <p:nvPicPr>
                <p:cNvPr id="4119" name="Picture 18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128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0" name="Picture 19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5" y="4128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1" name="Picture 20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7" y="4128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2" name="Picture 21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0" y="4128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3" name="Picture 22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3" y="4128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4" name="Picture 23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76" y="4128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0" y="164"/>
                <a:ext cx="192" cy="4037"/>
                <a:chOff x="0" y="164"/>
                <a:chExt cx="192" cy="4037"/>
              </a:xfrm>
            </p:grpSpPr>
            <p:pic>
              <p:nvPicPr>
                <p:cNvPr id="4115" name="Picture 25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396" y="560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6" name="Picture 26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396" y="1513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7" name="Picture 27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396" y="2465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8" name="Picture 28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94" y="3516"/>
                  <a:ext cx="117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5568" y="164"/>
                <a:ext cx="192" cy="4037"/>
                <a:chOff x="0" y="164"/>
                <a:chExt cx="192" cy="4037"/>
              </a:xfrm>
            </p:grpSpPr>
            <p:pic>
              <p:nvPicPr>
                <p:cNvPr id="4111" name="Picture 30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396" y="560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2" name="Picture 31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396" y="1513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3" name="Picture 32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396" y="2465"/>
                  <a:ext cx="9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4" name="Picture 33" descr="003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494" y="3516"/>
                  <a:ext cx="1179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6658" name="WordArt 34"/>
          <p:cNvSpPr>
            <a:spLocks noChangeArrowheads="1" noChangeShapeType="1" noTextEdit="1"/>
          </p:cNvSpPr>
          <p:nvPr/>
        </p:nvSpPr>
        <p:spPr bwMode="auto">
          <a:xfrm>
            <a:off x="3286116" y="1214422"/>
            <a:ext cx="3744912" cy="12779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Ашық  сабақ</a:t>
            </a:r>
            <a:endParaRPr lang="kk-KZ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63" name="WordArt 39"/>
          <p:cNvSpPr>
            <a:spLocks noChangeArrowheads="1" noChangeShapeType="1" noTextEdit="1"/>
          </p:cNvSpPr>
          <p:nvPr/>
        </p:nvSpPr>
        <p:spPr bwMode="auto">
          <a:xfrm>
            <a:off x="642910" y="428604"/>
            <a:ext cx="7215237" cy="49849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№</a:t>
            </a:r>
            <a:r>
              <a:rPr lang="kk-KZ" sz="36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12  Жалпы білім беретін бастауыш мектеп коммуналдық мемлекеттік  мекемесі </a:t>
            </a:r>
            <a:endParaRPr lang="kk-KZ" sz="36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2" name="Picture 40" descr="MCj039858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714356"/>
            <a:ext cx="14398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1" descr="MCj039727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73688"/>
            <a:ext cx="181768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6" name="WordArt 42"/>
          <p:cNvSpPr>
            <a:spLocks noChangeArrowheads="1" noChangeShapeType="1" noTextEdit="1"/>
          </p:cNvSpPr>
          <p:nvPr/>
        </p:nvSpPr>
        <p:spPr bwMode="auto">
          <a:xfrm>
            <a:off x="3924300" y="5805488"/>
            <a:ext cx="4392613" cy="4318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kern="1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Мұғалімі:</a:t>
            </a:r>
            <a:r>
              <a:rPr lang="kk-KZ" sz="3600" kern="1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kk-KZ" sz="3600" kern="1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Комекова Ж</a:t>
            </a:r>
            <a:r>
              <a:rPr lang="ru-RU" sz="3600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3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www.ZHARAR.com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58" grpId="0" animBg="1"/>
      <p:bldP spid="26663" grpId="0" animBg="1"/>
      <p:bldP spid="2666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0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Круглая лента лицом вниз 5"/>
          <p:cNvSpPr/>
          <p:nvPr/>
        </p:nvSpPr>
        <p:spPr>
          <a:xfrm>
            <a:off x="1143000" y="928688"/>
            <a:ext cx="6429375" cy="1428750"/>
          </a:xfrm>
          <a:prstGeom prst="ellipseRibbon">
            <a:avLst>
              <a:gd name="adj1" fmla="val 25000"/>
              <a:gd name="adj2" fmla="val 65351"/>
              <a:gd name="adj3" fmla="val 125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400" b="1" dirty="0">
                <a:solidFill>
                  <a:srgbClr val="C00000"/>
                </a:solidFill>
              </a:rPr>
              <a:t>Жаңа сабақ.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500313" y="2714625"/>
            <a:ext cx="4071937" cy="2786063"/>
          </a:xfrm>
          <a:prstGeom prst="verticalScroll">
            <a:avLst>
              <a:gd name="adj" fmla="val 2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000" b="1" dirty="0">
                <a:solidFill>
                  <a:srgbClr val="C00000"/>
                </a:solidFill>
              </a:rPr>
              <a:t>Һ</a:t>
            </a:r>
          </a:p>
          <a:p>
            <a:pPr algn="ctr">
              <a:defRPr/>
            </a:pPr>
            <a:r>
              <a:rPr lang="kk-KZ" sz="4000" b="1" dirty="0">
                <a:solidFill>
                  <a:srgbClr val="C00000"/>
                </a:solidFill>
              </a:rPr>
              <a:t>дыбысы </a:t>
            </a:r>
          </a:p>
          <a:p>
            <a:pPr algn="ctr">
              <a:defRPr/>
            </a:pPr>
            <a:r>
              <a:rPr lang="kk-KZ" sz="4000" b="1" dirty="0">
                <a:solidFill>
                  <a:srgbClr val="C00000"/>
                </a:solidFill>
              </a:rPr>
              <a:t>мен </a:t>
            </a:r>
          </a:p>
          <a:p>
            <a:pPr algn="ctr">
              <a:defRPr/>
            </a:pPr>
            <a:r>
              <a:rPr lang="kk-KZ" sz="4000" b="1" dirty="0" smtClean="0">
                <a:solidFill>
                  <a:srgbClr val="C00000"/>
                </a:solidFill>
              </a:rPr>
              <a:t>әрпі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0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t="36364" b="32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6303" b="32129"/>
          <a:stretch>
            <a:fillRect/>
          </a:stretch>
        </p:blipFill>
        <p:spPr bwMode="auto">
          <a:xfrm>
            <a:off x="-357222" y="0"/>
            <a:ext cx="99298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0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Лента лицом вверх 6"/>
          <p:cNvSpPr/>
          <p:nvPr/>
        </p:nvSpPr>
        <p:spPr>
          <a:xfrm>
            <a:off x="0" y="285750"/>
            <a:ext cx="8429625" cy="1000125"/>
          </a:xfrm>
          <a:prstGeom prst="ribbon2">
            <a:avLst>
              <a:gd name="adj1" fmla="val 16667"/>
              <a:gd name="adj2" fmla="val 68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600" b="1" dirty="0">
                <a:solidFill>
                  <a:srgbClr val="C00000"/>
                </a:solidFill>
              </a:rPr>
              <a:t>Оқулықпен жұмыс.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8395" t="17871" r="60680" b="9615"/>
          <a:stretch>
            <a:fillRect/>
          </a:stretch>
        </p:blipFill>
        <p:spPr bwMode="auto">
          <a:xfrm rot="5400000">
            <a:off x="1643041" y="-428618"/>
            <a:ext cx="585791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20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6-конечная звезда 4"/>
          <p:cNvSpPr/>
          <p:nvPr/>
        </p:nvSpPr>
        <p:spPr>
          <a:xfrm>
            <a:off x="785813" y="1928813"/>
            <a:ext cx="7072312" cy="2071687"/>
          </a:xfrm>
          <a:prstGeom prst="star16">
            <a:avLst>
              <a:gd name="adj" fmla="val 368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000" b="1" dirty="0">
                <a:solidFill>
                  <a:srgbClr val="C00000"/>
                </a:solidFill>
              </a:rPr>
              <a:t>Дәптермен жұмыс!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714348" y="2571744"/>
            <a:ext cx="71437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400" b="1" i="1" dirty="0">
                <a:solidFill>
                  <a:srgbClr val="FF0000"/>
                </a:solidFill>
              </a:rPr>
              <a:t>Сергіту сәті 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0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Лента лицом вниз 5"/>
          <p:cNvSpPr/>
          <p:nvPr/>
        </p:nvSpPr>
        <p:spPr>
          <a:xfrm>
            <a:off x="928688" y="714375"/>
            <a:ext cx="6786562" cy="1071563"/>
          </a:xfrm>
          <a:prstGeom prst="ribbon">
            <a:avLst>
              <a:gd name="adj1" fmla="val 16667"/>
              <a:gd name="adj2" fmla="val 6796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Тез,  әрі сауатты  оқиық.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Лента лицом вниз 13"/>
          <p:cNvSpPr/>
          <p:nvPr/>
        </p:nvSpPr>
        <p:spPr>
          <a:xfrm>
            <a:off x="6143625" y="3071813"/>
            <a:ext cx="2643188" cy="2857500"/>
          </a:xfrm>
          <a:prstGeom prst="ribbon">
            <a:avLst>
              <a:gd name="adj1" fmla="val 8927"/>
              <a:gd name="adj2" fmla="val 72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3-топ </a:t>
            </a:r>
          </a:p>
          <a:p>
            <a:pPr algn="ctr">
              <a:defRPr/>
            </a:pP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Жиһан</a:t>
            </a:r>
          </a:p>
          <a:p>
            <a:pPr algn="ctr">
              <a:defRPr/>
            </a:pP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Жиһанкез</a:t>
            </a:r>
          </a:p>
          <a:p>
            <a:pPr algn="ctr">
              <a:defRPr/>
            </a:pP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Мәшһұр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Лента лицом вниз 14"/>
          <p:cNvSpPr/>
          <p:nvPr/>
        </p:nvSpPr>
        <p:spPr>
          <a:xfrm>
            <a:off x="3357554" y="3143248"/>
            <a:ext cx="2643188" cy="2857500"/>
          </a:xfrm>
          <a:prstGeom prst="ribbon">
            <a:avLst>
              <a:gd name="adj1" fmla="val 8927"/>
              <a:gd name="adj2" fmla="val 72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2-топ</a:t>
            </a:r>
          </a:p>
          <a:p>
            <a:pPr algn="ctr">
              <a:defRPr/>
            </a:pP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Гауһар</a:t>
            </a:r>
          </a:p>
          <a:p>
            <a:pPr algn="ctr">
              <a:defRPr/>
            </a:pP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Жиһаз</a:t>
            </a:r>
          </a:p>
          <a:p>
            <a:pPr algn="ctr">
              <a:defRPr/>
            </a:pP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Шаһар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Лента лицом вниз 15"/>
          <p:cNvSpPr/>
          <p:nvPr/>
        </p:nvSpPr>
        <p:spPr>
          <a:xfrm>
            <a:off x="357158" y="3071810"/>
            <a:ext cx="2643188" cy="2857520"/>
          </a:xfrm>
          <a:prstGeom prst="ribbon">
            <a:avLst>
              <a:gd name="adj1" fmla="val 8927"/>
              <a:gd name="adj2" fmla="val 7283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1-топ </a:t>
            </a:r>
          </a:p>
          <a:p>
            <a:pPr algn="ctr">
              <a:defRPr/>
            </a:pP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Қаһар</a:t>
            </a:r>
          </a:p>
          <a:p>
            <a:pPr algn="ctr">
              <a:defRPr/>
            </a:pP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Қаһарлы</a:t>
            </a:r>
          </a:p>
          <a:p>
            <a:pPr algn="ctr">
              <a:defRPr/>
            </a:pP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Қаһарман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0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Лента лицом вниз 4"/>
          <p:cNvSpPr/>
          <p:nvPr/>
        </p:nvSpPr>
        <p:spPr>
          <a:xfrm>
            <a:off x="1214414" y="642918"/>
            <a:ext cx="6429420" cy="1500198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ңгімені толықтырыңдар.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4282" y="2571744"/>
            <a:ext cx="828680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Жиһанкез тау мен тасты даланы аралады.Ол көптеген  шаһарларда болды...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0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лнце 4"/>
          <p:cNvSpPr/>
          <p:nvPr/>
        </p:nvSpPr>
        <p:spPr>
          <a:xfrm>
            <a:off x="1285852" y="1214422"/>
            <a:ext cx="6000792" cy="3786214"/>
          </a:xfrm>
          <a:prstGeom prst="sun">
            <a:avLst>
              <a:gd name="adj" fmla="val 1976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Қызықты тапсырма:Ойын сиқырлы  сандық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0" descr="Без имени-1копирова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Лента лицом вниз 4"/>
          <p:cNvSpPr/>
          <p:nvPr/>
        </p:nvSpPr>
        <p:spPr>
          <a:xfrm>
            <a:off x="785786" y="2143116"/>
            <a:ext cx="6715172" cy="1857388"/>
          </a:xfrm>
          <a:prstGeom prst="ribbon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</a:t>
            </a:r>
            <a:r>
              <a:rPr lang="kk-KZ" sz="2800" dirty="0" smtClean="0">
                <a:solidFill>
                  <a:srgbClr val="FF0000"/>
                </a:solidFill>
              </a:rPr>
              <a:t>өз ойла, көп ойлы! ойыны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r="2734"/>
          <a:stretch>
            <a:fillRect/>
          </a:stretch>
        </p:blipFill>
        <p:spPr>
          <a:xfrm>
            <a:off x="-2071734" y="0"/>
            <a:ext cx="12144460" cy="6858000"/>
          </a:xfrm>
          <a:prstGeom prst="rect">
            <a:avLst/>
          </a:prstGeom>
        </p:spPr>
      </p:pic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785786" y="2714620"/>
            <a:ext cx="7542212" cy="2159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0" y="785794"/>
            <a:ext cx="6929486" cy="115886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28"/>
              </a:avLst>
            </a:prstTxWarp>
          </a:bodyPr>
          <a:lstStyle/>
          <a:p>
            <a:pPr algn="ctr"/>
            <a:r>
              <a:rPr lang="kk-KZ" sz="3600" b="1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Сабақ  мақсаттары:</a:t>
            </a:r>
            <a:endParaRPr lang="ru-RU" sz="36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-1692696" y="2071678"/>
            <a:ext cx="11521280" cy="3873512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28"/>
              </a:avLst>
            </a:prstTxWarp>
          </a:bodyPr>
          <a:lstStyle/>
          <a:p>
            <a:pPr algn="ctr"/>
            <a:r>
              <a:rPr lang="kk-KZ" sz="1600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Барлығы:  Жаңа  білімді  меңгереді.</a:t>
            </a:r>
          </a:p>
          <a:p>
            <a:pPr algn="ctr"/>
            <a:r>
              <a:rPr lang="kk-KZ" sz="1600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Көбі: Тақырыпты  түсініп,тыңдап,жетекші  сұрақтар арқылы талқылайды</a:t>
            </a:r>
          </a:p>
          <a:p>
            <a:pPr algn="ctr"/>
            <a:r>
              <a:rPr lang="kk-KZ" sz="1600" kern="10" dirty="0" smtClean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Кейбірі: Алған білімді  өмірде  қолдана  алады.</a:t>
            </a:r>
            <a:endParaRPr lang="ru-RU" sz="1600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0" descr="Без имени-1копирова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2476" t="35742" r="12524" b="326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2476" t="35742" r="12524" b="32617"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345363" cy="10525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kk-KZ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2987675" y="1052513"/>
            <a:ext cx="5616575" cy="936625"/>
          </a:xfrm>
        </p:spPr>
        <p:txBody>
          <a:bodyPr/>
          <a:lstStyle/>
          <a:p>
            <a:pPr eaLnBrk="1" hangingPunct="1">
              <a:buNone/>
            </a:pPr>
            <a:r>
              <a:rPr lang="kk-KZ" b="1" i="1" dirty="0" smtClean="0">
                <a:solidFill>
                  <a:srgbClr val="0070C0"/>
                </a:solidFill>
              </a:rPr>
              <a:t>Психологиялық сәт:</a:t>
            </a:r>
            <a:endParaRPr lang="ru-RU" b="1" i="1" dirty="0" smtClean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048672" cy="43410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3" name="Содержимое 6"/>
          <p:cNvSpPr txBox="1">
            <a:spLocks/>
          </p:cNvSpPr>
          <p:nvPr/>
        </p:nvSpPr>
        <p:spPr bwMode="auto">
          <a:xfrm>
            <a:off x="2484438" y="5445125"/>
            <a:ext cx="4319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endParaRPr lang="ru-RU" sz="2400" b="1" i="1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1287701" cy="6858594"/>
          </a:xfrm>
          <a:prstGeom prst="rect">
            <a:avLst/>
          </a:prstGeom>
        </p:spPr>
      </p:pic>
      <p:sp>
        <p:nvSpPr>
          <p:cNvPr id="5" name="WordArt 39"/>
          <p:cNvSpPr>
            <a:spLocks noChangeArrowheads="1" noChangeShapeType="1" noTextEdit="1"/>
          </p:cNvSpPr>
          <p:nvPr/>
        </p:nvSpPr>
        <p:spPr bwMode="auto">
          <a:xfrm>
            <a:off x="467544" y="930215"/>
            <a:ext cx="9644130" cy="592778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3600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Топқа бөлу</a:t>
            </a:r>
          </a:p>
          <a:p>
            <a:pPr algn="ctr"/>
            <a:r>
              <a:rPr lang="en-US" sz="3600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I-</a:t>
            </a:r>
            <a:r>
              <a:rPr lang="kk-KZ" sz="3600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топ  қызыл (красный-</a:t>
            </a:r>
            <a:r>
              <a:rPr lang="en-US" sz="3600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red</a:t>
            </a:r>
            <a:r>
              <a:rPr lang="kk-KZ" sz="3600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3600" kern="10" dirty="0" smtClean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II-</a:t>
            </a:r>
            <a:r>
              <a:rPr lang="kk-KZ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топ  сары (желтый-</a:t>
            </a:r>
            <a:r>
              <a:rPr lang="en-US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yellow</a:t>
            </a:r>
            <a:r>
              <a:rPr lang="kk-KZ" sz="3600" kern="10" dirty="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3600" kern="10" dirty="0" smtClean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smtClean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III-</a:t>
            </a:r>
            <a:r>
              <a:rPr lang="kk-KZ" sz="3600" kern="10" dirty="0" smtClean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топ  жасыл (зеленый –</a:t>
            </a:r>
            <a:r>
              <a:rPr lang="en-US" sz="3600" kern="10" dirty="0" err="1" smtClean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qreen</a:t>
            </a:r>
            <a:r>
              <a:rPr lang="kk-KZ" sz="3600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ru-RU" sz="3600" kern="10" dirty="0" smtClean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b="1" kern="10" dirty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Picture 20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Лента лицом вниз 6"/>
          <p:cNvSpPr/>
          <p:nvPr/>
        </p:nvSpPr>
        <p:spPr>
          <a:xfrm>
            <a:off x="357188" y="500063"/>
            <a:ext cx="8001000" cy="1112837"/>
          </a:xfrm>
          <a:prstGeom prst="ribbon">
            <a:avLst>
              <a:gd name="adj1" fmla="val 27928"/>
              <a:gd name="adj2" fmla="val 7104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dirty="0">
                <a:solidFill>
                  <a:srgbClr val="C00000"/>
                </a:solidFill>
              </a:rPr>
              <a:t>Өткен  сабақты  пысықтау.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Круглая лента лицом вниз 7"/>
          <p:cNvSpPr/>
          <p:nvPr/>
        </p:nvSpPr>
        <p:spPr>
          <a:xfrm>
            <a:off x="714375" y="1928813"/>
            <a:ext cx="7358063" cy="857250"/>
          </a:xfrm>
          <a:prstGeom prst="ellipseRibbon">
            <a:avLst>
              <a:gd name="adj1" fmla="val 25000"/>
              <a:gd name="adj2" fmla="val 55129"/>
              <a:gd name="adj3" fmla="val 125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 dirty="0">
                <a:solidFill>
                  <a:srgbClr val="C00000"/>
                </a:solidFill>
              </a:rPr>
              <a:t>1.  Дыбыс дегеніміз  не?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Круглая лента лицом вниз 8"/>
          <p:cNvSpPr/>
          <p:nvPr/>
        </p:nvSpPr>
        <p:spPr>
          <a:xfrm>
            <a:off x="642938" y="2786063"/>
            <a:ext cx="7358062" cy="758825"/>
          </a:xfrm>
          <a:prstGeom prst="ellipseRibbon">
            <a:avLst>
              <a:gd name="adj1" fmla="val 25000"/>
              <a:gd name="adj2" fmla="val 58285"/>
              <a:gd name="adj3" fmla="val 125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 dirty="0">
                <a:solidFill>
                  <a:srgbClr val="C00000"/>
                </a:solidFill>
              </a:rPr>
              <a:t>2. Әріп  дегеніміз  не?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Круглая лента лицом вниз 9"/>
          <p:cNvSpPr/>
          <p:nvPr/>
        </p:nvSpPr>
        <p:spPr>
          <a:xfrm>
            <a:off x="785813" y="3571875"/>
            <a:ext cx="7358062" cy="758825"/>
          </a:xfrm>
          <a:prstGeom prst="ellipseRibbon">
            <a:avLst>
              <a:gd name="adj1" fmla="val 25000"/>
              <a:gd name="adj2" fmla="val 61047"/>
              <a:gd name="adj3" fmla="val 125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 dirty="0">
                <a:solidFill>
                  <a:srgbClr val="C00000"/>
                </a:solidFill>
              </a:rPr>
              <a:t>3.Дыбыс нешеге бөлінеді?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Круглая лента лицом вниз 10"/>
          <p:cNvSpPr/>
          <p:nvPr/>
        </p:nvSpPr>
        <p:spPr>
          <a:xfrm>
            <a:off x="785813" y="4357688"/>
            <a:ext cx="7358062" cy="758825"/>
          </a:xfrm>
          <a:prstGeom prst="ellipseRibbon">
            <a:avLst>
              <a:gd name="adj1" fmla="val 25000"/>
              <a:gd name="adj2" fmla="val 56707"/>
              <a:gd name="adj3" fmla="val 125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 dirty="0">
                <a:solidFill>
                  <a:srgbClr val="C00000"/>
                </a:solidFill>
              </a:rPr>
              <a:t>4.Дауысты дыбыс қалай айтылады?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Круглая лента лицом вниз 11"/>
          <p:cNvSpPr/>
          <p:nvPr/>
        </p:nvSpPr>
        <p:spPr>
          <a:xfrm>
            <a:off x="714375" y="5143500"/>
            <a:ext cx="7358063" cy="758825"/>
          </a:xfrm>
          <a:prstGeom prst="ellipseRibbon">
            <a:avLst>
              <a:gd name="adj1" fmla="val 25000"/>
              <a:gd name="adj2" fmla="val 56312"/>
              <a:gd name="adj3" fmla="val 125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dirty="0">
                <a:solidFill>
                  <a:srgbClr val="C00000"/>
                </a:solidFill>
              </a:rPr>
              <a:t>5.Дауыссыз дыбыс қалай айтылады?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Круглая лента лицом вниз 12"/>
          <p:cNvSpPr/>
          <p:nvPr/>
        </p:nvSpPr>
        <p:spPr>
          <a:xfrm>
            <a:off x="714375" y="5929313"/>
            <a:ext cx="7358063" cy="758825"/>
          </a:xfrm>
          <a:prstGeom prst="ellipseRibbon">
            <a:avLst>
              <a:gd name="adj1" fmla="val 25000"/>
              <a:gd name="adj2" fmla="val 61046"/>
              <a:gd name="adj3" fmla="val 125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000" b="1" dirty="0">
                <a:solidFill>
                  <a:srgbClr val="C00000"/>
                </a:solidFill>
              </a:rPr>
              <a:t>6.Өткен  сабақта қандай әріппен  таныстық?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287701" cy="6858594"/>
          </a:xfrm>
          <a:prstGeom prst="rect">
            <a:avLst/>
          </a:prstGeom>
        </p:spPr>
      </p:pic>
      <p:sp>
        <p:nvSpPr>
          <p:cNvPr id="6" name="Содержимое 6"/>
          <p:cNvSpPr txBox="1">
            <a:spLocks/>
          </p:cNvSpPr>
          <p:nvPr/>
        </p:nvSpPr>
        <p:spPr>
          <a:xfrm>
            <a:off x="2071670" y="285728"/>
            <a:ext cx="7072330" cy="936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Адасқан әріптер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 rot="10800000" flipV="1">
            <a:off x="428596" y="1428736"/>
            <a:ext cx="2428892" cy="221457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4143372" y="1500174"/>
            <a:ext cx="2143140" cy="2286016"/>
          </a:xfrm>
          <a:prstGeom prst="star5">
            <a:avLst>
              <a:gd name="adj" fmla="val 21324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1928794" y="3571876"/>
            <a:ext cx="3071834" cy="184309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7143768" y="1928802"/>
            <a:ext cx="2500330" cy="185738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6072198" y="3929066"/>
            <a:ext cx="2500330" cy="150019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0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ятно 2 4"/>
          <p:cNvSpPr/>
          <p:nvPr/>
        </p:nvSpPr>
        <p:spPr>
          <a:xfrm>
            <a:off x="357158" y="1571612"/>
            <a:ext cx="1857388" cy="2357454"/>
          </a:xfrm>
          <a:prstGeom prst="irregularSeal2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3428992" y="1643050"/>
            <a:ext cx="2071702" cy="2071702"/>
          </a:xfrm>
          <a:prstGeom prst="irregularSeal2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1643042" y="2928934"/>
            <a:ext cx="2214578" cy="1785926"/>
          </a:xfrm>
          <a:prstGeom prst="irregularSeal2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5072066" y="2571744"/>
            <a:ext cx="1928826" cy="2071702"/>
          </a:xfrm>
          <a:prstGeom prst="irregularSeal2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2 8"/>
          <p:cNvSpPr/>
          <p:nvPr/>
        </p:nvSpPr>
        <p:spPr>
          <a:xfrm>
            <a:off x="6929454" y="1428736"/>
            <a:ext cx="1500166" cy="1928826"/>
          </a:xfrm>
          <a:prstGeom prst="irregularSeal2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кк\AppData\Local\Microsoft\Windows\Temporary Internet Files\Content.Word\Screenshot_2018-02-10-14-06-39.png"/>
          <p:cNvPicPr/>
          <p:nvPr/>
        </p:nvPicPr>
        <p:blipFill>
          <a:blip r:embed="rId2" cstate="print"/>
          <a:srcRect t="3839" b="539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0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Лента лицом вниз 11"/>
          <p:cNvSpPr/>
          <p:nvPr/>
        </p:nvSpPr>
        <p:spPr>
          <a:xfrm>
            <a:off x="642910" y="1928802"/>
            <a:ext cx="7572428" cy="1500198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Қаһарман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189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кк</dc:creator>
  <cp:lastModifiedBy>user</cp:lastModifiedBy>
  <cp:revision>22</cp:revision>
  <dcterms:created xsi:type="dcterms:W3CDTF">2018-02-10T06:45:08Z</dcterms:created>
  <dcterms:modified xsi:type="dcterms:W3CDTF">2019-02-12T15:57:32Z</dcterms:modified>
</cp:coreProperties>
</file>