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0" r:id="rId8"/>
    <p:sldId id="265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2206" autoAdjust="0"/>
  </p:normalViewPr>
  <p:slideViewPr>
    <p:cSldViewPr>
      <p:cViewPr varScale="1">
        <p:scale>
          <a:sx n="73" d="100"/>
          <a:sy n="73" d="100"/>
        </p:scale>
        <p:origin x="-6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96B-B55B-49F8-9C4E-2EF3B111A40E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C4A4-2D65-4CF2-9430-636E7778A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96B-B55B-49F8-9C4E-2EF3B111A40E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C4A4-2D65-4CF2-9430-636E7778A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96B-B55B-49F8-9C4E-2EF3B111A40E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C4A4-2D65-4CF2-9430-636E7778A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96B-B55B-49F8-9C4E-2EF3B111A40E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C4A4-2D65-4CF2-9430-636E7778A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96B-B55B-49F8-9C4E-2EF3B111A40E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C4A4-2D65-4CF2-9430-636E7778A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96B-B55B-49F8-9C4E-2EF3B111A40E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C4A4-2D65-4CF2-9430-636E7778A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96B-B55B-49F8-9C4E-2EF3B111A40E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C4A4-2D65-4CF2-9430-636E7778A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96B-B55B-49F8-9C4E-2EF3B111A40E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C4A4-2D65-4CF2-9430-636E7778A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96B-B55B-49F8-9C4E-2EF3B111A40E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C4A4-2D65-4CF2-9430-636E7778A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96B-B55B-49F8-9C4E-2EF3B111A40E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C4A4-2D65-4CF2-9430-636E7778A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096B-B55B-49F8-9C4E-2EF3B111A40E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C4A4-2D65-4CF2-9430-636E7778A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096B-B55B-49F8-9C4E-2EF3B111A40E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AC4A4-2D65-4CF2-9430-636E7778A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фото2\284293749_UcwlmAWhQOiA-i5HG4N2Fw_ozM_kk_KZ_ffffffff_watermark_sha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642910" y="2714620"/>
            <a:ext cx="242889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/>
              <a:t>Сәлеметсіздерме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1169397">
            <a:off x="5056788" y="709987"/>
            <a:ext cx="3164071" cy="744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How are you?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19980641">
            <a:off x="7029056" y="5049571"/>
            <a:ext cx="1519456" cy="796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wish you luck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429520" y="2643182"/>
            <a:ext cx="1428760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Are we ready for class?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Reflection     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kk-KZ" dirty="0" smtClean="0">
                <a:solidFill>
                  <a:srgbClr val="00B0F0"/>
                </a:solidFill>
              </a:rPr>
              <a:t>Рефлексия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9457" name="Picture 1" descr="D:\Desktop\фото2\520069003_UcwlmAWhQOiA-i5HG4N2Fw_ozM_kk_KZ_oWF0GQTE_ffffffff_watermark_sha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358246" cy="5214973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85720" y="1285860"/>
            <a:ext cx="4572032" cy="3357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rgbClr val="7030A0"/>
                </a:solidFill>
              </a:rPr>
              <a:t>“Екі жұлдыз,бір тідек”стратегиясы арқылы рефлексия жүргізу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Reflection through the strategy of</a:t>
            </a:r>
            <a:r>
              <a:rPr lang="kk-KZ" sz="2800" dirty="0" smtClean="0">
                <a:solidFill>
                  <a:srgbClr val="7030A0"/>
                </a:solidFill>
              </a:rPr>
              <a:t>” </a:t>
            </a:r>
            <a:r>
              <a:rPr lang="en-US" sz="2800" dirty="0" smtClean="0">
                <a:solidFill>
                  <a:srgbClr val="7030A0"/>
                </a:solidFill>
              </a:rPr>
              <a:t>two stars</a:t>
            </a:r>
            <a:r>
              <a:rPr lang="kk-KZ" sz="2800" dirty="0" smtClean="0">
                <a:solidFill>
                  <a:srgbClr val="7030A0"/>
                </a:solidFill>
              </a:rPr>
              <a:t>,</a:t>
            </a:r>
            <a:r>
              <a:rPr lang="en-US" sz="2800" dirty="0" smtClean="0">
                <a:solidFill>
                  <a:srgbClr val="7030A0"/>
                </a:solidFill>
              </a:rPr>
              <a:t>one wish</a:t>
            </a:r>
            <a:r>
              <a:rPr lang="kk-KZ" sz="2800" dirty="0" smtClean="0">
                <a:solidFill>
                  <a:srgbClr val="7030A0"/>
                </a:solidFill>
              </a:rPr>
              <a:t>”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фото2\FB_IMG_1592656407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3617" y="0"/>
            <a:ext cx="5857884" cy="514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Panfilov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Secondary School</a:t>
            </a:r>
          </a:p>
          <a:p>
            <a:pPr algn="ctr"/>
            <a:endParaRPr lang="en-US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r>
              <a:rPr lang="en-US" sz="2400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grade biology</a:t>
            </a:r>
          </a:p>
          <a:p>
            <a:pPr algn="ctr"/>
            <a:endParaRPr lang="en-US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Unit</a:t>
            </a:r>
            <a:r>
              <a:rPr lang="kk-KZ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Movement</a:t>
            </a:r>
            <a:endParaRPr lang="kk-KZ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kk-KZ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Бөлім: Қозғалыс</a:t>
            </a:r>
            <a:endParaRPr lang="en-US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Lesson topic</a:t>
            </a:r>
            <a:r>
              <a:rPr lang="kk-KZ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Muscles work</a:t>
            </a:r>
          </a:p>
          <a:p>
            <a:pPr algn="ctr"/>
            <a:r>
              <a:rPr lang="kk-KZ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Сабақтың тақырыбы: Бұлшық еттің жұмысы</a:t>
            </a:r>
            <a:endParaRPr lang="en-US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Teacher</a:t>
            </a:r>
            <a:r>
              <a:rPr lang="kk-KZ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  <a:r>
              <a:rPr lang="en-US" sz="2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Yeskalyeva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Lyudmila</a:t>
            </a:r>
            <a:endParaRPr lang="ru-RU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Watch  the video and write new words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kk-KZ" sz="4000" dirty="0" smtClean="0">
                <a:solidFill>
                  <a:srgbClr val="FF0000"/>
                </a:solidFill>
              </a:rPr>
              <a:t>Ведеоны қарап,жаңа сөздерді жазыңыз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2500298" y="2500306"/>
          <a:ext cx="3786214" cy="2071701"/>
        </p:xfrm>
        <a:graphic>
          <a:graphicData uri="http://schemas.openxmlformats.org/presentationml/2006/ole">
            <p:oleObj spid="_x0000_s3073" name="Объект упаковщика для оболочки" showAsIcon="1" r:id="rId3" imgW="1631880" imgH="488520" progId="Package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7143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Key words</a:t>
            </a:r>
            <a:r>
              <a:rPr lang="kk-KZ" dirty="0" smtClean="0">
                <a:solidFill>
                  <a:srgbClr val="FF0000"/>
                </a:solidFill>
              </a:rPr>
              <a:t>    Негізгі сөздер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642918"/>
            <a:ext cx="9144000" cy="60007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Biceps contracted-</a:t>
            </a:r>
            <a:r>
              <a:rPr lang="kk-KZ" sz="2800" dirty="0" smtClean="0">
                <a:solidFill>
                  <a:srgbClr val="7030A0"/>
                </a:solidFill>
              </a:rPr>
              <a:t>Екібасты(бицепс) жиырылады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Biceps relaxed</a:t>
            </a:r>
            <a:r>
              <a:rPr lang="kk-KZ" sz="2800" dirty="0" smtClean="0">
                <a:solidFill>
                  <a:srgbClr val="7030A0"/>
                </a:solidFill>
              </a:rPr>
              <a:t>-Екібасты (бицепс) жазылады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Triceps contracted</a:t>
            </a:r>
            <a:r>
              <a:rPr lang="kk-KZ" sz="2800" dirty="0" smtClean="0">
                <a:solidFill>
                  <a:srgbClr val="7030A0"/>
                </a:solidFill>
              </a:rPr>
              <a:t>- Үшбасты(трицепс) жиырылады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Triceps relaxed</a:t>
            </a:r>
            <a:r>
              <a:rPr lang="kk-KZ" sz="2800" dirty="0" smtClean="0">
                <a:solidFill>
                  <a:srgbClr val="7030A0"/>
                </a:solidFill>
              </a:rPr>
              <a:t>-Үшбасты(трицепс) жазылады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Tendons</a:t>
            </a:r>
            <a:r>
              <a:rPr lang="kk-KZ" sz="2800" dirty="0" smtClean="0">
                <a:solidFill>
                  <a:srgbClr val="7030A0"/>
                </a:solidFill>
              </a:rPr>
              <a:t>- Сіңірлер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Insertion-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Ulna-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Radius-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Tendon-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Origin-</a:t>
            </a:r>
          </a:p>
          <a:p>
            <a:pPr algn="ctr"/>
            <a:endParaRPr lang="kk-KZ" sz="2800" dirty="0" smtClean="0"/>
          </a:p>
          <a:p>
            <a:pPr algn="ctr"/>
            <a:endParaRPr lang="kk-KZ" sz="2800" dirty="0" smtClean="0"/>
          </a:p>
          <a:p>
            <a:pPr algn="ctr"/>
            <a:endParaRPr lang="en-US" sz="2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№1 </a:t>
            </a:r>
            <a:r>
              <a:rPr lang="en-US" dirty="0" smtClean="0"/>
              <a:t>Task.    Write the construction</a:t>
            </a:r>
            <a:br>
              <a:rPr lang="en-US" dirty="0" smtClean="0"/>
            </a:br>
            <a:r>
              <a:rPr lang="en-US" dirty="0" err="1" smtClean="0"/>
              <a:t>Groupe</a:t>
            </a:r>
            <a:r>
              <a:rPr lang="en-US" dirty="0" smtClean="0"/>
              <a:t> 1     </a:t>
            </a:r>
            <a:r>
              <a:rPr lang="kk-KZ" dirty="0" smtClean="0"/>
              <a:t>Құрылысын  жазыңыз</a:t>
            </a:r>
            <a:endParaRPr lang="ru-RU" dirty="0"/>
          </a:p>
        </p:txBody>
      </p:sp>
      <p:pic>
        <p:nvPicPr>
          <p:cNvPr id="2050" name="Picture 2" descr="https://cdn.workoutuni.com/wp-content/uploads/2019/10/bicep-flexion-agonist-antagonist-muscles-1024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643998" cy="4000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643578"/>
            <a:ext cx="857256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Antagonist    Agonist   </a:t>
            </a:r>
            <a:r>
              <a:rPr lang="en-US" sz="2000" dirty="0" err="1" smtClean="0">
                <a:solidFill>
                  <a:srgbClr val="002060"/>
                </a:solidFill>
              </a:rPr>
              <a:t>Antogonist</a:t>
            </a:r>
            <a:r>
              <a:rPr lang="en-US" sz="2000" dirty="0" smtClean="0">
                <a:solidFill>
                  <a:srgbClr val="002060"/>
                </a:solidFill>
              </a:rPr>
              <a:t>  Agonist  Bicep </a:t>
            </a:r>
            <a:r>
              <a:rPr lang="en-US" sz="2000" dirty="0" err="1" smtClean="0">
                <a:solidFill>
                  <a:srgbClr val="002060"/>
                </a:solidFill>
              </a:rPr>
              <a:t>contrects</a:t>
            </a:r>
            <a:r>
              <a:rPr lang="en-US" sz="2000" dirty="0" smtClean="0">
                <a:solidFill>
                  <a:srgbClr val="002060"/>
                </a:solidFill>
              </a:rPr>
              <a:t>     </a:t>
            </a:r>
            <a:r>
              <a:rPr lang="en-US" sz="2000" dirty="0" err="1" smtClean="0">
                <a:solidFill>
                  <a:srgbClr val="002060"/>
                </a:solidFill>
              </a:rPr>
              <a:t>Tricep</a:t>
            </a:r>
            <a:r>
              <a:rPr lang="en-US" sz="2000" dirty="0" smtClean="0">
                <a:solidFill>
                  <a:srgbClr val="002060"/>
                </a:solidFill>
              </a:rPr>
              <a:t> contracts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428868"/>
            <a:ext cx="148590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429132"/>
            <a:ext cx="12001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2500306"/>
            <a:ext cx="91440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4357694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5072074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072074"/>
            <a:ext cx="228601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pinimg.com/736x/53/f0/3f/53f03fed12af3be1605e70234b5c2662--muscle-anatomy-body-anat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72560" cy="492922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4714884"/>
            <a:ext cx="3714776" cy="1914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Ulna     Origin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Insertion          </a:t>
            </a:r>
            <a:r>
              <a:rPr lang="en-US" sz="2400" dirty="0" err="1" smtClean="0">
                <a:solidFill>
                  <a:srgbClr val="002060"/>
                </a:solidFill>
              </a:rPr>
              <a:t>Humerus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Radius               Tendon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Triceps relaxed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Biceps contracted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2066" y="5214950"/>
            <a:ext cx="3714776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Origin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Insertion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Biceps relaxed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Triceps contracted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714356"/>
            <a:ext cx="114300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1214422"/>
            <a:ext cx="10001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928670"/>
            <a:ext cx="9144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1714488"/>
            <a:ext cx="12715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2928934"/>
            <a:ext cx="91440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3429000"/>
            <a:ext cx="9144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2000240"/>
            <a:ext cx="112871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3714752"/>
            <a:ext cx="112871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1571612"/>
            <a:ext cx="10001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501090" y="1643050"/>
            <a:ext cx="64291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58148" y="2357430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929586" y="2786058"/>
            <a:ext cx="92869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0"/>
            <a:ext cx="2357422" cy="642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</a:rPr>
              <a:t>Groupe</a:t>
            </a:r>
            <a:r>
              <a:rPr lang="en-US" sz="2400" b="1" dirty="0" smtClean="0">
                <a:solidFill>
                  <a:srgbClr val="7030A0"/>
                </a:solidFill>
              </a:rPr>
              <a:t> 2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61436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№2 </a:t>
            </a:r>
            <a:r>
              <a:rPr lang="en-US" dirty="0" smtClean="0"/>
              <a:t>Task.        Matching  </a:t>
            </a:r>
            <a:br>
              <a:rPr lang="en-US" dirty="0" smtClean="0"/>
            </a:br>
            <a:r>
              <a:rPr lang="en-US" dirty="0" smtClean="0"/>
              <a:t>                        </a:t>
            </a:r>
            <a:r>
              <a:rPr lang="kk-KZ" dirty="0" smtClean="0"/>
              <a:t>Сәйкестендіру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571610"/>
          <a:ext cx="8358246" cy="492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689"/>
                <a:gridCol w="6071557"/>
              </a:tblGrid>
              <a:tr h="985845">
                <a:tc>
                  <a:txBody>
                    <a:bodyPr/>
                    <a:lstStyle/>
                    <a:p>
                      <a:r>
                        <a:rPr lang="en-US" dirty="0" smtClean="0"/>
                        <a:t>Agonist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Muscle that causes the opposite action of the agonist</a:t>
                      </a:r>
                      <a:endParaRPr lang="ru-RU" dirty="0"/>
                    </a:p>
                  </a:txBody>
                  <a:tcPr/>
                </a:tc>
              </a:tr>
              <a:tr h="985845">
                <a:tc>
                  <a:txBody>
                    <a:bodyPr/>
                    <a:lstStyle/>
                    <a:p>
                      <a:r>
                        <a:rPr lang="en-US" dirty="0" smtClean="0"/>
                        <a:t>Antagonist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end of the muscle attached to the fixed bone</a:t>
                      </a:r>
                      <a:endParaRPr lang="ru-RU" dirty="0"/>
                    </a:p>
                  </a:txBody>
                  <a:tcPr/>
                </a:tc>
              </a:tr>
              <a:tr h="985845"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Muscle that causes the action</a:t>
                      </a:r>
                      <a:endParaRPr lang="ru-RU" dirty="0"/>
                    </a:p>
                  </a:txBody>
                  <a:tcPr/>
                </a:tc>
              </a:tr>
              <a:tr h="985845"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Flex the arm at the elbow</a:t>
                      </a:r>
                      <a:endParaRPr lang="ru-RU" dirty="0"/>
                    </a:p>
                  </a:txBody>
                  <a:tcPr/>
                </a:tc>
              </a:tr>
              <a:tr h="985845">
                <a:tc>
                  <a:txBody>
                    <a:bodyPr/>
                    <a:lstStyle/>
                    <a:p>
                      <a:r>
                        <a:rPr lang="en-US" dirty="0" smtClean="0"/>
                        <a:t>Biceps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end of the muscle attached to the bone that moves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 descr="https://cdn.turkaramamotoru.com/kk/babataj-a%D2%9Bt%D3%A9be-oblysy-4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14290"/>
            <a:ext cx="2487599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№3 </a:t>
            </a:r>
            <a:r>
              <a:rPr lang="en-US" dirty="0" smtClean="0"/>
              <a:t>Task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21442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https://learningapps.org/display?v=pjnepit0520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142976" y="2071678"/>
            <a:ext cx="6786610" cy="196196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Find new words</a:t>
            </a:r>
            <a:endParaRPr lang="ru-RU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8581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answer the following questions</a:t>
            </a:r>
            <a:br>
              <a:rPr lang="en-US" dirty="0" smtClean="0"/>
            </a:br>
            <a:r>
              <a:rPr lang="en-US" dirty="0" smtClean="0"/>
              <a:t>O</a:t>
            </a:r>
            <a:r>
              <a:rPr lang="kk-KZ" dirty="0" smtClean="0"/>
              <a:t>тветьте на вопросы</a:t>
            </a:r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714348" y="1428736"/>
            <a:ext cx="7715304" cy="52149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2060"/>
                </a:solidFill>
              </a:rPr>
              <a:t>-</a:t>
            </a:r>
            <a:r>
              <a:rPr lang="en-US" sz="2400" dirty="0" smtClean="0">
                <a:solidFill>
                  <a:srgbClr val="002060"/>
                </a:solidFill>
              </a:rPr>
              <a:t>What is dynamic  </a:t>
            </a:r>
            <a:r>
              <a:rPr lang="en-US" sz="2400" dirty="0" err="1" smtClean="0">
                <a:solidFill>
                  <a:srgbClr val="002060"/>
                </a:solidFill>
              </a:rPr>
              <a:t>work?For</a:t>
            </a:r>
            <a:r>
              <a:rPr lang="en-US" sz="2400" dirty="0" smtClean="0">
                <a:solidFill>
                  <a:srgbClr val="002060"/>
                </a:solidFill>
              </a:rPr>
              <a:t> example</a:t>
            </a:r>
            <a:r>
              <a:rPr lang="kk-KZ" sz="2400" dirty="0" smtClean="0">
                <a:solidFill>
                  <a:srgbClr val="002060"/>
                </a:solidFill>
              </a:rPr>
              <a:t>: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kk-KZ" sz="2400" dirty="0" smtClean="0">
                <a:solidFill>
                  <a:srgbClr val="002060"/>
                </a:solidFill>
              </a:rPr>
              <a:t>Динамикалық бұлшықет деген не?Мысалы:</a:t>
            </a:r>
          </a:p>
          <a:p>
            <a:pPr algn="ctr"/>
            <a:endParaRPr lang="kk-KZ" sz="2400" dirty="0" smtClean="0">
              <a:solidFill>
                <a:srgbClr val="002060"/>
              </a:solidFill>
            </a:endParaRPr>
          </a:p>
          <a:p>
            <a:pPr algn="ctr"/>
            <a:r>
              <a:rPr lang="kk-KZ" sz="2400" dirty="0" smtClean="0">
                <a:solidFill>
                  <a:srgbClr val="002060"/>
                </a:solidFill>
              </a:rPr>
              <a:t>-</a:t>
            </a:r>
            <a:r>
              <a:rPr lang="en-US" sz="2400" dirty="0" smtClean="0">
                <a:solidFill>
                  <a:srgbClr val="002060"/>
                </a:solidFill>
              </a:rPr>
              <a:t>What is a static muscle? For example</a:t>
            </a:r>
            <a:r>
              <a:rPr lang="kk-KZ" sz="2400" dirty="0" smtClean="0">
                <a:solidFill>
                  <a:srgbClr val="002060"/>
                </a:solidFill>
              </a:rPr>
              <a:t>: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kk-KZ" sz="2400" dirty="0" smtClean="0">
                <a:solidFill>
                  <a:srgbClr val="002060"/>
                </a:solidFill>
              </a:rPr>
              <a:t>Статикалық бұлшықет деген не?Мысалы:</a:t>
            </a:r>
          </a:p>
          <a:p>
            <a:pPr algn="ctr"/>
            <a:endParaRPr lang="kk-KZ" sz="2400" dirty="0" smtClean="0">
              <a:solidFill>
                <a:srgbClr val="002060"/>
              </a:solidFill>
            </a:endParaRPr>
          </a:p>
          <a:p>
            <a:pPr algn="ctr"/>
            <a:r>
              <a:rPr lang="kk-KZ" sz="2400" dirty="0" smtClean="0">
                <a:solidFill>
                  <a:srgbClr val="002060"/>
                </a:solidFill>
              </a:rPr>
              <a:t>-</a:t>
            </a:r>
            <a:r>
              <a:rPr lang="en-US" sz="2400" dirty="0" smtClean="0">
                <a:solidFill>
                  <a:srgbClr val="002060"/>
                </a:solidFill>
              </a:rPr>
              <a:t>Can you name any muscles in your body?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</a:t>
            </a:r>
            <a:r>
              <a:rPr lang="kk-KZ" sz="2400" dirty="0" smtClean="0">
                <a:solidFill>
                  <a:srgbClr val="002060"/>
                </a:solidFill>
              </a:rPr>
              <a:t>іздің денеңіздің бұлшық еттерін атай аласыз ба?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8436" name="AutoShape 4" descr="Badged Стоковых иллюстраций и клипартов - (856,714 Стоковых иллюстраций) - Страница 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Badged Стоковых иллюстраций и клипартов - (856,714 Стоковых иллюстраций) - Страница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00166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249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Объект упаковщика для оболочки</vt:lpstr>
      <vt:lpstr>Слайд 1</vt:lpstr>
      <vt:lpstr>Слайд 2</vt:lpstr>
      <vt:lpstr>Watch  the video and write new words Ведеоны қарап,жаңа сөздерді жазыңыз</vt:lpstr>
      <vt:lpstr>Key words    Негізгі сөздер</vt:lpstr>
      <vt:lpstr>№1 Task.    Write the construction Groupe 1     Құрылысын  жазыңыз</vt:lpstr>
      <vt:lpstr>Слайд 6</vt:lpstr>
      <vt:lpstr>№2 Task.        Matching                           Сәйкестендіру</vt:lpstr>
      <vt:lpstr>№3 Task</vt:lpstr>
      <vt:lpstr>Now answer the following questions Oтветьте на вопросы</vt:lpstr>
      <vt:lpstr>Reflection      Рефлексия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64</cp:revision>
  <dcterms:created xsi:type="dcterms:W3CDTF">2020-08-08T10:26:31Z</dcterms:created>
  <dcterms:modified xsi:type="dcterms:W3CDTF">2020-12-01T09:29:56Z</dcterms:modified>
</cp:coreProperties>
</file>