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37" d="100"/>
          <a:sy n="37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28596" y="214290"/>
            <a:ext cx="3643338" cy="192882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786314" y="285728"/>
            <a:ext cx="3929090" cy="1857388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214290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Түркістан облысы, 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Келес ауданы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№27 Н.Тілендиев атындағы жалпы орта мектебінің  бастауыш сынып мұғалімі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Абдурахманова Захира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Жанедиловна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64291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Сыныбы: 2</a:t>
            </a: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Пәні: Әдебиеттік оқу</a:t>
            </a: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тақырыбы: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Жыл мезгілдері.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ертег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2285992"/>
            <a:ext cx="8358246" cy="12858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3643314"/>
            <a:ext cx="8358246" cy="15001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6473" y="5214950"/>
            <a:ext cx="8403245" cy="1428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3240" y="2285992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2.2.7.1 – мұғалімнің көмегімен шығармадағы көркемдегіш құралдарын табу;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2.2.9.1 – сұраққа жауапты анықтамалық құралдардан табу;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5214950"/>
            <a:ext cx="614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Мұғалімнің көмегімен шығармадағы көркемдегіш құралдарын таба біледі;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Сұраққа жауапты анықтамалық құралдардан табады;.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3643314"/>
            <a:ext cx="585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Барлық оқушылар: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мәтінді түсініп оқиды;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Көптеген оқушылар: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жыл мезгілдерінің сипаттарына сай көркем сөздерді қолдана алады;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Кейбір оқушылар: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өз ойын толық жеткізеді,көркем сөздерді пайдаланып ертегі құрастырады.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235743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мақсаты: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00050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мақсаттары: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535782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 критерийі: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1714512" cy="1500198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2928926" y="214290"/>
            <a:ext cx="2786082" cy="50006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57422" y="21429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Белсенді оқу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вырезанными соседними углами 9"/>
          <p:cNvSpPr/>
          <p:nvPr/>
        </p:nvSpPr>
        <p:spPr>
          <a:xfrm>
            <a:off x="357158" y="285728"/>
            <a:ext cx="2428892" cy="2500330"/>
          </a:xfrm>
          <a:prstGeom prst="snip2Same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6000760" y="285728"/>
            <a:ext cx="2643206" cy="2500330"/>
          </a:xfrm>
          <a:prstGeom prst="snip2SameRect">
            <a:avLst/>
          </a:prstGeom>
          <a:solidFill>
            <a:srgbClr val="00B0F0"/>
          </a:solidFill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000372"/>
            <a:ext cx="3286148" cy="2000264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3000372"/>
            <a:ext cx="3357586" cy="1928826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5214950"/>
            <a:ext cx="8215370" cy="142876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928670"/>
            <a:ext cx="2571768" cy="185738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4678" y="107154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Ұйымдастыру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Психологиялық ахуал қалыптастыру.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Сыныпты топқа бөлу. «Санамақ» әдісі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428604"/>
            <a:ext cx="250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Үй тапсырмасын сұрау: 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“Сұрақ-жауап” әдісі арқылы өткен сабаққа шолу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3071810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i="1" u="sng" dirty="0" smtClean="0">
                <a:latin typeface="Times New Roman" pitchFamily="18" charset="0"/>
                <a:cs typeface="Times New Roman" pitchFamily="18" charset="0"/>
              </a:rPr>
              <a:t>«Адасқан әріптер» ойыны </a:t>
            </a:r>
          </a:p>
          <a:p>
            <a:pPr algn="just"/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Мақсатым: </a:t>
            </a: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Оқушылардың бірлескен жұмысын ұйымдастыру және оқылым,айтылым, жазылым, тыңдалым дағдыларын қалыптастыру.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125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ngs"/>
                <a:cs typeface="Times New Roman" pitchFamily="18" charset="0"/>
              </a:rPr>
              <a:t>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5357826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</a:pPr>
            <a:r>
              <a:rPr lang="kk-KZ" sz="1600" b="1" i="1" u="sng" dirty="0" smtClean="0">
                <a:latin typeface="Times New Roman" pitchFamily="18" charset="0"/>
                <a:ea typeface="MS Minngs"/>
                <a:cs typeface="Times New Roman" pitchFamily="18" charset="0"/>
              </a:rPr>
              <a:t>«</a:t>
            </a:r>
            <a:r>
              <a:rPr lang="kk-KZ" sz="1600" b="1" i="1" u="sng" dirty="0" smtClean="0"/>
              <a:t>Семантикалық карта</a:t>
            </a:r>
            <a:r>
              <a:rPr lang="kk-KZ" sz="1600" b="1" i="1" u="sng" dirty="0" smtClean="0">
                <a:latin typeface="Times New Roman" pitchFamily="18" charset="0"/>
                <a:ea typeface="MS Minngs"/>
                <a:cs typeface="Times New Roman" pitchFamily="18" charset="0"/>
              </a:rPr>
              <a:t>»</a:t>
            </a: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</a:pP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ea typeface="MS Minngs"/>
                <a:cs typeface="Times New Roman" pitchFamily="18" charset="0"/>
              </a:rPr>
              <a:t>Мақсатым: </a:t>
            </a:r>
            <a:r>
              <a:rPr lang="kk-KZ" sz="1600" b="1" i="1" dirty="0" smtClean="0">
                <a:latin typeface="Times New Roman" pitchFamily="18" charset="0"/>
                <a:ea typeface="MS Minngs"/>
                <a:cs typeface="Times New Roman" pitchFamily="18" charset="0"/>
              </a:rPr>
              <a:t>Балаларды бәсекелестік арқылы жетістікке жеткізу мақсатында алдым.Тапсырма орындалған соң, топтар бірін-бірі бағалайды.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2928934"/>
            <a:ext cx="292895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/>
              <a:t>«</a:t>
            </a:r>
            <a:r>
              <a:rPr lang="kk-KZ" sz="1600" b="1" i="1" u="sng" dirty="0" smtClean="0">
                <a:latin typeface="Times New Roman" pitchFamily="18" charset="0"/>
                <a:cs typeface="Times New Roman" pitchFamily="18" charset="0"/>
              </a:rPr>
              <a:t>Адасып кеткен сөйлемдер» ойыны</a:t>
            </a:r>
          </a:p>
          <a:p>
            <a:pPr algn="just"/>
            <a:r>
              <a:rPr lang="kk-KZ" sz="1400" b="1" i="1" dirty="0" smtClean="0">
                <a:solidFill>
                  <a:srgbClr val="FF0000"/>
                </a:solidFill>
              </a:rPr>
              <a:t>Мақсатым: </a:t>
            </a:r>
            <a:r>
              <a:rPr lang="kk-KZ" sz="1400" b="1" i="1" dirty="0" smtClean="0">
                <a:latin typeface="Times New Roman" pitchFamily="18" charset="0"/>
                <a:cs typeface="Times New Roman" pitchFamily="18" charset="0"/>
              </a:rPr>
              <a:t>“Адасып кеткен сөйлемдер” әдісін қолдану арқылы,тақырып бойынша негізгі идеяларды жинақтап, саралау, ойлау,салыстыру, есте сақтау қабілеттерін дамытамын.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714356"/>
            <a:ext cx="221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Кері байланыс:</a:t>
            </a:r>
          </a:p>
          <a:p>
            <a:pPr algn="just"/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Мақсатым: </a:t>
            </a: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Оқушылардың сабақтан алған әсерлерін, ұтымды және сәтсіз тұстарын білу.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85720" y="0"/>
            <a:ext cx="8358246" cy="164305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285728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бағалау-  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оқудағы қажеттіліктерді анықтап, сәйкесінше оқыту үдерісін  өзгерту мақсатында оқушының алға ілгерілеуі мен материалды игеруін  жиі, интербелсенді бағалау.</a:t>
            </a:r>
          </a:p>
          <a:p>
            <a:pPr algn="ctr"/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142844" y="1500174"/>
            <a:ext cx="2786082" cy="1214446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Бағалау</a:t>
            </a:r>
          </a:p>
          <a:p>
            <a:pPr algn="ctr"/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критерийі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714612" y="1500174"/>
            <a:ext cx="3429024" cy="1285884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6000760" y="1500174"/>
            <a:ext cx="2928958" cy="1214446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43240" y="157161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157161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2786058"/>
            <a:ext cx="2714644" cy="3857652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14678" y="2643182"/>
            <a:ext cx="2643206" cy="4000528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72198" y="2643182"/>
            <a:ext cx="2643206" cy="4000528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kk-K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 мезгілдерінің ай аттарын анықтайды;</a:t>
            </a:r>
          </a:p>
          <a:p>
            <a:pPr>
              <a:buFont typeface="Wingdings" pitchFamily="2" charset="2"/>
              <a:buChar char="Ø"/>
            </a:pPr>
            <a:r>
              <a:rPr lang="kk-K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 мезгілдің ерекшелігін талдайды;</a:t>
            </a:r>
          </a:p>
          <a:p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2500306"/>
            <a:ext cx="257176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kk-KZ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/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Мұғалімнің көмегімен шығармадағы көркемдегіш құралдарын таба біледі;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Сұраққа жауапты анықтамалық құралдардан табады;.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just"/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636" y="2357430"/>
            <a:ext cx="24288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kk-K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kk-K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242886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Ø"/>
            </a:pPr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2928934"/>
            <a:ext cx="25003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/>
              <a:t>«Адасқан әріптер» </a:t>
            </a:r>
            <a:r>
              <a:rPr lang="kk-KZ" b="1" i="1" smtClean="0"/>
              <a:t>ойыны </a:t>
            </a:r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Мақсатым:Оқушылардың бірлескен жұмысын ұйымдастыру және оқылым,айтылым, жазылым, тыңдалым дағдыларын қалыптастыру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643042" y="0"/>
            <a:ext cx="5786478" cy="1142984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3108" y="28572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214282" y="1071546"/>
            <a:ext cx="2786082" cy="1214446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643174" y="1000108"/>
            <a:ext cx="3429024" cy="1357322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5786446" y="1071546"/>
            <a:ext cx="2928958" cy="1214446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1428736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1428736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2" y="150017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2428868"/>
            <a:ext cx="2714644" cy="3929090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71802" y="2428868"/>
            <a:ext cx="2928958" cy="4000528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Сұраққа жауапты анықтамалық құралдардан табады;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72198" y="2357430"/>
            <a:ext cx="2571768" cy="4071966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5720" y="2500306"/>
            <a:ext cx="26432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i="1" u="sng" dirty="0" smtClean="0">
                <a:latin typeface="Times New Roman" pitchFamily="18" charset="0"/>
                <a:ea typeface="MS Minngs"/>
                <a:cs typeface="Times New Roman" pitchFamily="18" charset="0"/>
              </a:rPr>
              <a:t>«</a:t>
            </a:r>
            <a:r>
              <a:rPr lang="kk-KZ" b="1" i="1" u="sng" dirty="0" smtClean="0"/>
              <a:t>Семантикалық карта</a:t>
            </a:r>
            <a:r>
              <a:rPr lang="kk-KZ" b="1" i="1" u="sng" dirty="0" smtClean="0">
                <a:latin typeface="Times New Roman" pitchFamily="18" charset="0"/>
                <a:ea typeface="MS Minngs"/>
                <a:cs typeface="Times New Roman" pitchFamily="18" charset="0"/>
              </a:rPr>
              <a:t>»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Мақсатым: 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Балаларды бәсекелестік арқылы жетістікке жеткізу мақсатында алдым.Тапсырма орындалған соң, топтар бірін-бірі бағалайды.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636" y="2000240"/>
            <a:ext cx="24288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kk-K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kk-KZ" sz="1600" b="1" i="1" dirty="0" smtClean="0"/>
          </a:p>
          <a:p>
            <a:pPr lvl="0">
              <a:buFont typeface="Arial" pitchFamily="34" charset="0"/>
              <a:buChar char="•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Жыл мезгілдерінідегі ауа-райын анықтайды;</a:t>
            </a:r>
          </a:p>
          <a:p>
            <a:pPr lvl="0">
              <a:buFont typeface="Arial" pitchFamily="34" charset="0"/>
              <a:buChar char="•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Жыл мезгілдерінідегі  адамдардың іс-әрекеттерін анықтайды</a:t>
            </a:r>
          </a:p>
          <a:p>
            <a:pPr lvl="0">
              <a:buFont typeface="Arial" pitchFamily="34" charset="0"/>
              <a:buChar char="•"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Топтар бір-бірімен алмасып, берілген  жауаптарды  бағалайды.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kk-KZ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2500306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714480" y="1000108"/>
            <a:ext cx="5286412" cy="271464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090458">
            <a:off x="6222078" y="3225943"/>
            <a:ext cx="928694" cy="912335"/>
          </a:xfrm>
          <a:prstGeom prst="down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536178">
            <a:off x="1574781" y="3228922"/>
            <a:ext cx="928694" cy="886983"/>
          </a:xfrm>
          <a:prstGeom prst="down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углая лента лицом вниз 15"/>
          <p:cNvSpPr/>
          <p:nvPr/>
        </p:nvSpPr>
        <p:spPr>
          <a:xfrm>
            <a:off x="785786" y="0"/>
            <a:ext cx="7500990" cy="928670"/>
          </a:xfrm>
          <a:prstGeom prst="ellipseRibb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43174" y="28572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794" y="1285861"/>
            <a:ext cx="49292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Мақсатым:</a:t>
            </a:r>
          </a:p>
          <a:p>
            <a:pPr algn="ctr"/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сабақ бойынша, білім деңгейі әртүрлі оқушыларға  деңгейлік тапсырмалар арқылы белсенділігін арттыру</a:t>
            </a:r>
          </a:p>
          <a:p>
            <a:endParaRPr lang="ru-RU" dirty="0"/>
          </a:p>
        </p:txBody>
      </p:sp>
      <p:sp>
        <p:nvSpPr>
          <p:cNvPr id="28" name="Блок-схема: сохраненные данные 27"/>
          <p:cNvSpPr/>
          <p:nvPr/>
        </p:nvSpPr>
        <p:spPr>
          <a:xfrm>
            <a:off x="142844" y="4143380"/>
            <a:ext cx="4000528" cy="2286016"/>
          </a:xfrm>
          <a:prstGeom prst="flowChartOnlineStorag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сохраненные данные 28"/>
          <p:cNvSpPr/>
          <p:nvPr/>
        </p:nvSpPr>
        <p:spPr>
          <a:xfrm flipH="1">
            <a:off x="4286248" y="4143380"/>
            <a:ext cx="4429156" cy="2286016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85720" y="4357694"/>
            <a:ext cx="321471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Мен қабілеті жоғары оқушыға тапсырманы күрделі етіп беру үшін жыл мезгілдеріне байланысты бір шумақ өлең құрастыруды тапсырдым.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2066" y="4357694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Қабылдауы баяу оқушыға  қолдау көрсету мақсатында саралаудың </a:t>
            </a:r>
            <a:r>
              <a:rPr lang="kk-K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қолдау көрсету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тәсіліне сүйеніп, оқушыларға жыл мезгілдері туралы суреттер салуды тапсырамын.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1000100" y="500042"/>
            <a:ext cx="7215238" cy="5357850"/>
          </a:xfrm>
          <a:prstGeom prst="foldedCorner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00100" y="857232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Біздің қоғамда адал еңбекті терең біліммен ұштастырған да ғана табысқа жете алатынын қаперден шығармаған абзал».</a:t>
            </a:r>
          </a:p>
          <a:p>
            <a:pPr algn="ctr"/>
            <a:endParaRPr lang="kk-KZ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Н.Ә.Назарбаев 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407</Words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Zhadyra</cp:lastModifiedBy>
  <cp:revision>53</cp:revision>
  <dcterms:created xsi:type="dcterms:W3CDTF">2019-06-17T03:26:56Z</dcterms:created>
  <dcterms:modified xsi:type="dcterms:W3CDTF">2020-11-13T06:05:50Z</dcterms:modified>
</cp:coreProperties>
</file>