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73" r:id="rId10"/>
    <p:sldId id="271" r:id="rId11"/>
    <p:sldId id="269" r:id="rId12"/>
    <p:sldId id="264" r:id="rId13"/>
    <p:sldId id="270" r:id="rId14"/>
    <p:sldId id="265" r:id="rId15"/>
    <p:sldId id="266" r:id="rId16"/>
    <p:sldId id="26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3"/>
    <p:restoredTop sz="94718"/>
  </p:normalViewPr>
  <p:slideViewPr>
    <p:cSldViewPr snapToGrid="0">
      <p:cViewPr>
        <p:scale>
          <a:sx n="100" d="100"/>
          <a:sy n="100" d="100"/>
        </p:scale>
        <p:origin x="235" y="-54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ru-RU"/>
              <a:t>Образец заголовка</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AE46C21D-EBB5-4F3D-B06D-166777189317}"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DFFEA26-EB1D-498C-95CD-1ECE586790AA}"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39842EE-D56F-4F18-94E7-094CEF23F906}"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ru-RU"/>
              <a:t>Образец заголовка</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45B08281-154C-4FEF-A6DF-18BA3AC0F374}"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4D857D4-BD7E-4A06-844B-AAD504F1114F}" type="datetime1">
              <a:rPr lang="en-US" smtClean="0"/>
              <a:t>3/4/24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ru-RU"/>
              <a:t>Образец заголовка</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916AFA50-87A4-4E99-B112-8C6B1DFB84B2}"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ru-RU"/>
              <a:t>Образец заголовка</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6B3905CA-BF0F-4A1B-AA0D-85E42F5D5A85}" type="datetime1">
              <a:rPr lang="en-US" smtClean="0"/>
              <a:t>3/4/24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ru-RU"/>
              <a:t>Образец заголовка</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ru-RU"/>
              <a:t>Образец текста</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t>3/4/24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ru-RU"/>
              <a:t>Образец заголовка</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ru-RU"/>
              <a:t>Вставка рисунка</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ru-RU"/>
              <a:t>Вставка рисунка</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ru-RU"/>
              <a:t>Вставка рисунка</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ru-RU"/>
              <a:t>Вставка рисунка</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1F30CD5-42B1-4614-9F46-5D29928CC2DB}" type="datetime1">
              <a:rPr lang="en-US" smtClean="0"/>
              <a:t>3/4/24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ru-RU"/>
              <a:t>Образец заголовка</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ru-RU"/>
              <a:t>Вставка рисунка</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t>3/4/24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FC9A72C8-1C87-42EF-8A11-BF6DFA19ED8B}" type="datetime1">
              <a:rPr lang="en-US" smtClean="0"/>
              <a:t>3/4/24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5954" y="868362"/>
            <a:ext cx="7096933" cy="2387600"/>
          </a:xfrm>
        </p:spPr>
        <p:txBody>
          <a:bodyPr/>
          <a:lstStyle/>
          <a:p>
            <a:r>
              <a:rPr lang="kk-KZ" dirty="0"/>
              <a:t>Бизнес-жоспар</a:t>
            </a:r>
            <a:endParaRPr lang="en-US"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kk-KZ" dirty="0"/>
              <a:t>Интернет киімдер</a:t>
            </a:r>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0F55DB-0AAD-684A-B0E2-8EF58E039423}"/>
              </a:ext>
            </a:extLst>
          </p:cNvPr>
          <p:cNvSpPr>
            <a:spLocks noGrp="1"/>
          </p:cNvSpPr>
          <p:nvPr>
            <p:ph type="ftr" sz="quarter" idx="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t>10</a:t>
            </a:fld>
            <a:endParaRPr lang="en-US" dirty="0"/>
          </a:p>
        </p:txBody>
      </p:sp>
      <p:sp>
        <p:nvSpPr>
          <p:cNvPr id="4" name="TextBox 3">
            <a:extLst>
              <a:ext uri="{FF2B5EF4-FFF2-40B4-BE49-F238E27FC236}">
                <a16:creationId xmlns:a16="http://schemas.microsoft.com/office/drawing/2014/main" id="{B5AD15CA-A010-A834-5078-22A94C21701A}"/>
              </a:ext>
            </a:extLst>
          </p:cNvPr>
          <p:cNvSpPr txBox="1"/>
          <p:nvPr/>
        </p:nvSpPr>
        <p:spPr>
          <a:xfrm>
            <a:off x="5191369" y="2521113"/>
            <a:ext cx="1828800" cy="1828800"/>
          </a:xfrm>
          <a:prstGeom prst="rect">
            <a:avLst/>
          </a:prstGeom>
          <a:noFill/>
        </p:spPr>
        <p:txBody>
          <a:bodyPr wrap="square" rtlCol="0">
            <a:spAutoFit/>
          </a:bodyPr>
          <a:lstStyle/>
          <a:p>
            <a:pPr algn="l"/>
            <a:endParaRPr lang="ru-KZ" dirty="0"/>
          </a:p>
        </p:txBody>
      </p:sp>
      <p:sp>
        <p:nvSpPr>
          <p:cNvPr id="7" name="TextBox 6">
            <a:extLst>
              <a:ext uri="{FF2B5EF4-FFF2-40B4-BE49-F238E27FC236}">
                <a16:creationId xmlns:a16="http://schemas.microsoft.com/office/drawing/2014/main" id="{806BAE0D-F7DD-9192-76B7-562DD8204E8B}"/>
              </a:ext>
            </a:extLst>
          </p:cNvPr>
          <p:cNvSpPr txBox="1"/>
          <p:nvPr/>
        </p:nvSpPr>
        <p:spPr>
          <a:xfrm>
            <a:off x="5191369" y="2521113"/>
            <a:ext cx="1828800" cy="1828800"/>
          </a:xfrm>
          <a:prstGeom prst="rect">
            <a:avLst/>
          </a:prstGeom>
          <a:noFill/>
        </p:spPr>
        <p:txBody>
          <a:bodyPr wrap="square" rtlCol="0">
            <a:spAutoFit/>
          </a:bodyPr>
          <a:lstStyle/>
          <a:p>
            <a:pPr algn="l"/>
            <a:endParaRPr lang="ru-KZ" dirty="0"/>
          </a:p>
        </p:txBody>
      </p:sp>
      <p:sp>
        <p:nvSpPr>
          <p:cNvPr id="9" name="Заголовок 8">
            <a:extLst>
              <a:ext uri="{FF2B5EF4-FFF2-40B4-BE49-F238E27FC236}">
                <a16:creationId xmlns:a16="http://schemas.microsoft.com/office/drawing/2014/main" id="{37BC10DF-B3D2-DEA9-1415-9B3C94D3963C}"/>
              </a:ext>
            </a:extLst>
          </p:cNvPr>
          <p:cNvSpPr>
            <a:spLocks noGrp="1"/>
          </p:cNvSpPr>
          <p:nvPr>
            <p:ph type="title"/>
          </p:nvPr>
        </p:nvSpPr>
        <p:spPr/>
        <p:txBody>
          <a:bodyPr/>
          <a:lstStyle/>
          <a:p>
            <a:r>
              <a:rPr lang="kk-KZ" dirty="0"/>
              <a:t>Қаржы жоспар</a:t>
            </a:r>
            <a:endParaRPr lang="ru-KZ" dirty="0"/>
          </a:p>
        </p:txBody>
      </p:sp>
      <p:pic>
        <p:nvPicPr>
          <p:cNvPr id="19" name="Рисунок 18">
            <a:extLst>
              <a:ext uri="{FF2B5EF4-FFF2-40B4-BE49-F238E27FC236}">
                <a16:creationId xmlns:a16="http://schemas.microsoft.com/office/drawing/2014/main" id="{4AF0A61C-B6E7-54FC-B07B-610CFBAD3207}"/>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93249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lstStyle/>
          <a:p>
            <a:r>
              <a:rPr lang="en-US" dirty="0"/>
              <a:t>Areas of focus</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167493" y="2005689"/>
            <a:ext cx="4663440" cy="522514"/>
          </a:xfrm>
        </p:spPr>
        <p:txBody>
          <a:bodyPr/>
          <a:lstStyle/>
          <a:p>
            <a:r>
              <a:rPr lang="en-US" dirty="0"/>
              <a:t>B2B market scenarios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167493" y="2528203"/>
            <a:ext cx="8569174" cy="5197639"/>
          </a:xfrm>
        </p:spPr>
        <p:txBody>
          <a:bodyPr vert="horz" lIns="91440" tIns="45720" rIns="91440" bIns="45720" rtlCol="0" anchor="t">
            <a:normAutofit/>
          </a:bodyPr>
          <a:lstStyle/>
          <a:p>
            <a:r>
              <a:rPr lang="en-US" dirty="0"/>
              <a:t>Develop winning strategies to keep ahead of the competition</a:t>
            </a:r>
          </a:p>
          <a:p>
            <a:r>
              <a:rPr lang="en-US" dirty="0"/>
              <a:t>Capitalize on low-hanging fruit to identify a ballpark value</a:t>
            </a:r>
          </a:p>
          <a:p>
            <a:r>
              <a:rPr lang="en-US" dirty="0"/>
              <a:t>Visualize customer directed convergence</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idx="12"/>
          </p:nvPr>
        </p:nvSpPr>
        <p:spPr>
          <a:xfrm>
            <a:off x="6283235" y="2005689"/>
            <a:ext cx="4663440" cy="522514"/>
          </a:xfrm>
        </p:spPr>
        <p:txBody>
          <a:bodyPr/>
          <a:lstStyle/>
          <a:p>
            <a:r>
              <a:rPr lang="en-US" dirty="0"/>
              <a:t>Cloud-based opportunities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6283235" y="2528203"/>
            <a:ext cx="4663440" cy="2828613"/>
          </a:xfrm>
        </p:spPr>
        <p:txBody>
          <a:bodyPr vert="horz" lIns="91440" tIns="45720" rIns="91440" bIns="45720" rtlCol="0" anchor="t">
            <a:normAutofit/>
          </a:bodyPr>
          <a:lstStyle/>
          <a:p>
            <a:r>
              <a:rPr lang="en-US" dirty="0"/>
              <a:t>Iterative approaches to corporate strategy</a:t>
            </a:r>
          </a:p>
          <a:p>
            <a:r>
              <a:rPr lang="en-US" dirty="0"/>
              <a:t>Establish a management framework from the inside</a:t>
            </a:r>
          </a:p>
        </p:txBody>
      </p:sp>
      <p:sp>
        <p:nvSpPr>
          <p:cNvPr id="8" name="Footer Placeholder 7">
            <a:extLst>
              <a:ext uri="{FF2B5EF4-FFF2-40B4-BE49-F238E27FC236}">
                <a16:creationId xmlns:a16="http://schemas.microsoft.com/office/drawing/2014/main" id="{0DD1986A-9AF9-5C45-BE85-20D5AA267AE1}"/>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11</a:t>
            </a:fld>
            <a:endParaRPr lang="en-US" dirty="0"/>
          </a:p>
        </p:txBody>
      </p:sp>
      <p:pic>
        <p:nvPicPr>
          <p:cNvPr id="11" name="Рисунок 10">
            <a:extLst>
              <a:ext uri="{FF2B5EF4-FFF2-40B4-BE49-F238E27FC236}">
                <a16:creationId xmlns:a16="http://schemas.microsoft.com/office/drawing/2014/main" id="{AF6FF432-11C2-BF17-25B2-9885F64A524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311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167492" y="381000"/>
            <a:ext cx="9779183" cy="1325563"/>
          </a:xfrm>
        </p:spPr>
        <p:txBody>
          <a:bodyPr/>
          <a:lstStyle/>
          <a:p>
            <a:r>
              <a:rPr lang="en-US" dirty="0"/>
              <a:t>How we get there</a:t>
            </a:r>
          </a:p>
        </p:txBody>
      </p:sp>
      <p:sp>
        <p:nvSpPr>
          <p:cNvPr id="9" name="Content Placeholder 8">
            <a:extLst>
              <a:ext uri="{FF2B5EF4-FFF2-40B4-BE49-F238E27FC236}">
                <a16:creationId xmlns:a16="http://schemas.microsoft.com/office/drawing/2014/main" id="{472FA7B1-CD7F-3646-B44C-91A107A0CBEE}"/>
              </a:ext>
            </a:extLst>
          </p:cNvPr>
          <p:cNvSpPr>
            <a:spLocks noGrp="1"/>
          </p:cNvSpPr>
          <p:nvPr>
            <p:ph idx="11"/>
          </p:nvPr>
        </p:nvSpPr>
        <p:spPr>
          <a:xfrm>
            <a:off x="1167493" y="2003804"/>
            <a:ext cx="3173278" cy="522514"/>
          </a:xfrm>
        </p:spPr>
        <p:txBody>
          <a:bodyPr/>
          <a:lstStyle/>
          <a:p>
            <a:r>
              <a:rPr lang="en-US" dirty="0"/>
              <a:t>ROI</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idx="1"/>
          </p:nvPr>
        </p:nvSpPr>
        <p:spPr>
          <a:xfrm>
            <a:off x="1167491" y="2526318"/>
            <a:ext cx="3218688" cy="2828613"/>
          </a:xfrm>
        </p:spPr>
        <p:txBody>
          <a:bodyPr vert="horz" lIns="91440" tIns="45720" rIns="91440" bIns="45720" rtlCol="0" anchor="t">
            <a:noAutofit/>
          </a:bodyPr>
          <a:lstStyle/>
          <a:p>
            <a:r>
              <a:rPr lang="en-US" dirty="0"/>
              <a:t>Envision multimedia-based expertise and cross-media growth strategies</a:t>
            </a:r>
          </a:p>
          <a:p>
            <a:r>
              <a:rPr lang="en-US" dirty="0"/>
              <a:t>Visualize quality intellectual capital</a:t>
            </a:r>
          </a:p>
          <a:p>
            <a:r>
              <a:rPr lang="en-US" dirty="0"/>
              <a:t>Engage worldwide methodologies with web-enabled technologies</a:t>
            </a:r>
          </a:p>
          <a:p>
            <a:endParaRPr lang="en-US" dirty="0"/>
          </a:p>
          <a:p>
            <a:endParaRPr lang="en-US" dirty="0"/>
          </a:p>
        </p:txBody>
      </p:sp>
      <p:sp>
        <p:nvSpPr>
          <p:cNvPr id="10" name="Content Placeholder 9">
            <a:extLst>
              <a:ext uri="{FF2B5EF4-FFF2-40B4-BE49-F238E27FC236}">
                <a16:creationId xmlns:a16="http://schemas.microsoft.com/office/drawing/2014/main" id="{585697B7-EBBB-0E4B-AA02-0D3F94821C6E}"/>
              </a:ext>
            </a:extLst>
          </p:cNvPr>
          <p:cNvSpPr>
            <a:spLocks noGrp="1"/>
          </p:cNvSpPr>
          <p:nvPr>
            <p:ph idx="12"/>
          </p:nvPr>
        </p:nvSpPr>
        <p:spPr>
          <a:xfrm>
            <a:off x="4683788" y="2003804"/>
            <a:ext cx="3173278" cy="522514"/>
          </a:xfrm>
        </p:spPr>
        <p:txBody>
          <a:bodyPr/>
          <a:lstStyle/>
          <a:p>
            <a:r>
              <a:rPr lang="en-US" dirty="0"/>
              <a:t>Niche Markets</a:t>
            </a:r>
          </a:p>
        </p:txBody>
      </p:sp>
      <p:sp>
        <p:nvSpPr>
          <p:cNvPr id="13" name="Content Placeholder 12">
            <a:extLst>
              <a:ext uri="{FF2B5EF4-FFF2-40B4-BE49-F238E27FC236}">
                <a16:creationId xmlns:a16="http://schemas.microsoft.com/office/drawing/2014/main" id="{EB1FFBC5-1733-5E4A-BF11-2C157D9917CC}"/>
              </a:ext>
            </a:extLst>
          </p:cNvPr>
          <p:cNvSpPr>
            <a:spLocks noGrp="1"/>
          </p:cNvSpPr>
          <p:nvPr>
            <p:ph idx="14"/>
          </p:nvPr>
        </p:nvSpPr>
        <p:spPr>
          <a:xfrm>
            <a:off x="8200083" y="2003804"/>
            <a:ext cx="3173278" cy="522514"/>
          </a:xfrm>
        </p:spPr>
        <p:txBody>
          <a:bodyPr/>
          <a:lstStyle/>
          <a:p>
            <a:r>
              <a:rPr lang="en-US" dirty="0"/>
              <a:t>Supply chains</a:t>
            </a:r>
          </a:p>
        </p:txBody>
      </p:sp>
      <p:sp>
        <p:nvSpPr>
          <p:cNvPr id="11" name="Content Placeholder 10">
            <a:extLst>
              <a:ext uri="{FF2B5EF4-FFF2-40B4-BE49-F238E27FC236}">
                <a16:creationId xmlns:a16="http://schemas.microsoft.com/office/drawing/2014/main" id="{48A12450-9474-8A49-BAEB-20C6F51540D5}"/>
              </a:ext>
            </a:extLst>
          </p:cNvPr>
          <p:cNvSpPr>
            <a:spLocks noGrp="1"/>
          </p:cNvSpPr>
          <p:nvPr>
            <p:ph idx="13"/>
          </p:nvPr>
        </p:nvSpPr>
        <p:spPr>
          <a:xfrm>
            <a:off x="8200082" y="2526318"/>
            <a:ext cx="3173279" cy="2828613"/>
          </a:xfrm>
        </p:spPr>
        <p:txBody>
          <a:bodyPr/>
          <a:lstStyle/>
          <a:p>
            <a:r>
              <a:rPr lang="en-US" dirty="0"/>
              <a:t>Cultivate one-to-one customer service with robust ideas</a:t>
            </a:r>
          </a:p>
          <a:p>
            <a:r>
              <a:rPr lang="en-US" dirty="0"/>
              <a:t>Maximize timely deliverables for real-time schemas</a:t>
            </a:r>
          </a:p>
        </p:txBody>
      </p:sp>
      <p:sp>
        <p:nvSpPr>
          <p:cNvPr id="7" name="Footer Placeholder 6">
            <a:extLst>
              <a:ext uri="{FF2B5EF4-FFF2-40B4-BE49-F238E27FC236}">
                <a16:creationId xmlns:a16="http://schemas.microsoft.com/office/drawing/2014/main" id="{B42ACFC2-B54A-8244-B5D9-4B1EC2EED59D}"/>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12</a:t>
            </a:fld>
            <a:endParaRPr lang="en-US" dirty="0"/>
          </a:p>
        </p:txBody>
      </p:sp>
      <p:pic>
        <p:nvPicPr>
          <p:cNvPr id="12" name="Объект 11">
            <a:extLst>
              <a:ext uri="{FF2B5EF4-FFF2-40B4-BE49-F238E27FC236}">
                <a16:creationId xmlns:a16="http://schemas.microsoft.com/office/drawing/2014/main" id="{2E375D9C-5AD2-B53C-195A-D84B9B3E289E}"/>
              </a:ext>
            </a:extLst>
          </p:cNvPr>
          <p:cNvPicPr>
            <a:picLocks noGrp="1" noChangeAspect="1"/>
          </p:cNvPicPr>
          <p:nvPr>
            <p:ph idx="10"/>
          </p:nvPr>
        </p:nvPicPr>
        <p:blipFill>
          <a:blip r:embed="rId2"/>
          <a:stretch>
            <a:fillRect/>
          </a:stretch>
        </p:blipFill>
        <p:spPr>
          <a:xfrm>
            <a:off x="0" y="-20730"/>
            <a:ext cx="12192000" cy="6878730"/>
          </a:xfrm>
          <a:prstGeom prst="rect">
            <a:avLst/>
          </a:prstGeom>
        </p:spPr>
      </p:pic>
    </p:spTree>
    <p:extLst>
      <p:ext uri="{BB962C8B-B14F-4D97-AF65-F5344CB8AC3E}">
        <p14:creationId xmlns:p14="http://schemas.microsoft.com/office/powerpoint/2010/main" val="272150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67492" y="381000"/>
            <a:ext cx="9779183" cy="1325563"/>
          </a:xfrm>
        </p:spPr>
        <p:txBody>
          <a:bodyPr/>
          <a:lstStyle/>
          <a:p>
            <a:r>
              <a:rPr lang="en-US" dirty="0"/>
              <a:t>Summary </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endParaRPr lang="en-US" dirty="0"/>
          </a:p>
        </p:txBody>
      </p:sp>
      <p:sp>
        <p:nvSpPr>
          <p:cNvPr id="5" name="Footer Placeholder 4">
            <a:extLst>
              <a:ext uri="{FF2B5EF4-FFF2-40B4-BE49-F238E27FC236}">
                <a16:creationId xmlns:a16="http://schemas.microsoft.com/office/drawing/2014/main" id="{03FD8152-D9C3-204A-9444-45CD4F180EB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13</a:t>
            </a:fld>
            <a:endParaRPr lang="en-US" dirty="0"/>
          </a:p>
        </p:txBody>
      </p:sp>
      <p:pic>
        <p:nvPicPr>
          <p:cNvPr id="8" name="Рисунок 7">
            <a:extLst>
              <a:ext uri="{FF2B5EF4-FFF2-40B4-BE49-F238E27FC236}">
                <a16:creationId xmlns:a16="http://schemas.microsoft.com/office/drawing/2014/main" id="{1420EF85-1BF6-22A3-1770-6B7A7AC38C5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507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kk-KZ" dirty="0"/>
              <a:t>Назарларыңызға </a:t>
            </a:r>
            <a:endParaRPr lang="en-US" dirty="0"/>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r>
              <a:rPr lang="kk-KZ" dirty="0"/>
              <a:t>Рахмет!</a:t>
            </a:r>
            <a:endParaRPr lang="en-US" dirty="0"/>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kk-KZ" dirty="0"/>
              <a:t>Бизнес-жоспар</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784894" y="2116667"/>
            <a:ext cx="10200697" cy="3940256"/>
          </a:xfrm>
        </p:spPr>
        <p:txBody>
          <a:bodyPr vert="horz" lIns="91440" tIns="45720" rIns="91440" bIns="45720" rtlCol="0" anchor="t">
            <a:normAutofit lnSpcReduction="10000"/>
          </a:bodyPr>
          <a:lstStyle/>
          <a:p>
            <a:r>
              <a:rPr lang="kk-KZ" dirty="0"/>
              <a:t>1.Мұқаба бет</a:t>
            </a:r>
          </a:p>
          <a:p>
            <a:r>
              <a:rPr lang="kk-KZ" dirty="0"/>
              <a:t>2.Мазмұны</a:t>
            </a:r>
          </a:p>
          <a:p>
            <a:r>
              <a:rPr lang="kk-KZ" dirty="0"/>
              <a:t>3.Қысқаша баяндамасы</a:t>
            </a:r>
          </a:p>
          <a:p>
            <a:r>
              <a:rPr lang="kk-KZ" dirty="0"/>
              <a:t>4.Бизнестің сипаттамасы</a:t>
            </a:r>
          </a:p>
          <a:p>
            <a:r>
              <a:rPr lang="kk-KZ" dirty="0"/>
              <a:t>5.Нарық</a:t>
            </a:r>
          </a:p>
          <a:p>
            <a:r>
              <a:rPr lang="kk-KZ" dirty="0"/>
              <a:t>6.Ұйымдастыру</a:t>
            </a:r>
          </a:p>
          <a:p>
            <a:r>
              <a:rPr lang="kk-KZ" dirty="0"/>
              <a:t>7.Қаржы жоспары</a:t>
            </a:r>
          </a:p>
          <a:p>
            <a:r>
              <a:rPr lang="kk-KZ" dirty="0"/>
              <a:t>8.Қосымшалар</a:t>
            </a:r>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kk-KZ" dirty="0"/>
              <a:t>презентация</a:t>
            </a:r>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229476" y="2636886"/>
            <a:ext cx="9779183" cy="3436483"/>
          </a:xfrm>
        </p:spPr>
        <p:txBody>
          <a:bodyPr vert="horz" lIns="91440" tIns="45720" rIns="91440" bIns="45720" rtlCol="0" anchor="t">
            <a:normAutofit fontScale="85000" lnSpcReduction="20000"/>
          </a:bodyPr>
          <a:lstStyle/>
          <a:p>
            <a:r>
              <a:rPr lang="ru-RU" b="1" strike="noStrike" dirty="0" err="1">
                <a:solidFill>
                  <a:schemeClr val="bg1">
                    <a:lumMod val="10000"/>
                  </a:schemeClr>
                </a:solidFill>
                <a:effectLst/>
                <a:latin typeface="Inter"/>
              </a:rPr>
              <a:t>Сонымен</a:t>
            </a:r>
            <a:r>
              <a:rPr lang="ru-RU" b="1" strike="noStrike" dirty="0">
                <a:solidFill>
                  <a:schemeClr val="bg1">
                    <a:lumMod val="10000"/>
                  </a:schemeClr>
                </a:solidFill>
                <a:effectLst/>
                <a:latin typeface="Inter"/>
              </a:rPr>
              <a:t> интернет магазин </a:t>
            </a:r>
            <a:r>
              <a:rPr lang="ru-RU" b="1" strike="noStrike" dirty="0" err="1">
                <a:solidFill>
                  <a:schemeClr val="bg1">
                    <a:lumMod val="10000"/>
                  </a:schemeClr>
                </a:solidFill>
                <a:effectLst/>
                <a:latin typeface="Inter"/>
              </a:rPr>
              <a:t>дегеніміз</a:t>
            </a:r>
            <a:r>
              <a:rPr lang="ru-RU" b="1" strike="noStrike" dirty="0">
                <a:solidFill>
                  <a:schemeClr val="bg1">
                    <a:lumMod val="10000"/>
                  </a:schemeClr>
                </a:solidFill>
                <a:effectLst/>
                <a:latin typeface="Inter"/>
              </a:rPr>
              <a:t> — </a:t>
            </a:r>
            <a:r>
              <a:rPr lang="ru-RU" b="1" strike="noStrike" dirty="0" err="1">
                <a:solidFill>
                  <a:schemeClr val="bg1">
                    <a:lumMod val="10000"/>
                  </a:schemeClr>
                </a:solidFill>
                <a:effectLst/>
                <a:latin typeface="Inter"/>
              </a:rPr>
              <a:t>интернеттегі</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өзінің</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немесе</a:t>
            </a:r>
            <a:r>
              <a:rPr lang="ru-RU" b="1" strike="noStrike" dirty="0">
                <a:solidFill>
                  <a:schemeClr val="bg1">
                    <a:lumMod val="10000"/>
                  </a:schemeClr>
                </a:solidFill>
                <a:effectLst/>
                <a:latin typeface="Inter"/>
              </a:rPr>
              <a:t> басқа </a:t>
            </a:r>
            <a:r>
              <a:rPr lang="ru-RU" b="1" strike="noStrike" dirty="0" err="1">
                <a:solidFill>
                  <a:schemeClr val="bg1">
                    <a:lumMod val="10000"/>
                  </a:schemeClr>
                </a:solidFill>
                <a:effectLst/>
                <a:latin typeface="Inter"/>
              </a:rPr>
              <a:t>адамдардың</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тауарларын</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тікелей</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немесе</a:t>
            </a:r>
            <a:r>
              <a:rPr lang="ru-RU" b="1" strike="noStrike" dirty="0">
                <a:solidFill>
                  <a:schemeClr val="bg1">
                    <a:lumMod val="10000"/>
                  </a:schemeClr>
                </a:solidFill>
                <a:effectLst/>
                <a:latin typeface="Inter"/>
              </a:rPr>
              <a:t> аукцион </a:t>
            </a:r>
            <a:r>
              <a:rPr lang="ru-RU" b="1" strike="noStrike" dirty="0" err="1">
                <a:solidFill>
                  <a:schemeClr val="bg1">
                    <a:lumMod val="10000"/>
                  </a:schemeClr>
                </a:solidFill>
                <a:effectLst/>
                <a:latin typeface="Inter"/>
              </a:rPr>
              <a:t>ретінде</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ұсынатын</a:t>
            </a:r>
            <a:r>
              <a:rPr lang="ru-RU" b="1" strike="noStrike" dirty="0">
                <a:solidFill>
                  <a:schemeClr val="bg1">
                    <a:lumMod val="10000"/>
                  </a:schemeClr>
                </a:solidFill>
                <a:effectLst/>
                <a:latin typeface="Inter"/>
              </a:rPr>
              <a:t> сайт.</a:t>
            </a:r>
            <a:br>
              <a:rPr lang="ru-RU" b="1" dirty="0">
                <a:solidFill>
                  <a:schemeClr val="bg1">
                    <a:lumMod val="10000"/>
                  </a:schemeClr>
                </a:solidFill>
              </a:rPr>
            </a:br>
            <a:br>
              <a:rPr lang="ru-RU" b="1" dirty="0">
                <a:solidFill>
                  <a:schemeClr val="bg1">
                    <a:lumMod val="10000"/>
                  </a:schemeClr>
                </a:solidFill>
              </a:rPr>
            </a:br>
            <a:r>
              <a:rPr lang="ru-RU" b="1" strike="noStrike" dirty="0" err="1">
                <a:solidFill>
                  <a:schemeClr val="bg1">
                    <a:lumMod val="10000"/>
                  </a:schemeClr>
                </a:solidFill>
                <a:effectLst/>
                <a:latin typeface="Inter"/>
              </a:rPr>
              <a:t>Күнделікті</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өміріміздегі</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магазиннен</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зат</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сатып</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алудың</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айырмашылығы</a:t>
            </a:r>
            <a:r>
              <a:rPr lang="ru-RU" b="1" strike="noStrike" dirty="0">
                <a:solidFill>
                  <a:schemeClr val="bg1">
                    <a:lumMod val="10000"/>
                  </a:schemeClr>
                </a:solidFill>
                <a:effectLst/>
                <a:latin typeface="Inter"/>
              </a:rPr>
              <a:t> және ең </a:t>
            </a:r>
            <a:r>
              <a:rPr lang="ru-RU" b="1" strike="noStrike" dirty="0" err="1">
                <a:solidFill>
                  <a:schemeClr val="bg1">
                    <a:lumMod val="10000"/>
                  </a:schemeClr>
                </a:solidFill>
                <a:effectLst/>
                <a:latin typeface="Inter"/>
              </a:rPr>
              <a:t>бастысы</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ол</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уақыт</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үнемдеу</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ақша</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үнемдеу</a:t>
            </a:r>
            <a:r>
              <a:rPr lang="ru-RU" b="1" strike="noStrike" dirty="0">
                <a:solidFill>
                  <a:schemeClr val="bg1">
                    <a:lumMod val="10000"/>
                  </a:schemeClr>
                </a:solidFill>
                <a:effectLst/>
                <a:latin typeface="Inter"/>
              </a:rPr>
              <a:t> т.б. </a:t>
            </a:r>
            <a:r>
              <a:rPr lang="ru-RU" b="1" strike="noStrike" dirty="0" err="1">
                <a:solidFill>
                  <a:schemeClr val="bg1">
                    <a:lumMod val="10000"/>
                  </a:schemeClr>
                </a:solidFill>
                <a:effectLst/>
                <a:latin typeface="Inter"/>
              </a:rPr>
              <a:t>толығырақ</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төменде</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айтып</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өтеміз</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Сонымен</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қатар</a:t>
            </a:r>
            <a:r>
              <a:rPr lang="ru-RU" b="1" strike="noStrike" dirty="0">
                <a:solidFill>
                  <a:schemeClr val="bg1">
                    <a:lumMod val="10000"/>
                  </a:schemeClr>
                </a:solidFill>
                <a:effectLst/>
                <a:latin typeface="Inter"/>
              </a:rPr>
              <a:t> оның </a:t>
            </a:r>
            <a:r>
              <a:rPr lang="ru-RU" b="1" strike="noStrike" dirty="0" err="1">
                <a:solidFill>
                  <a:schemeClr val="bg1">
                    <a:lumMod val="10000"/>
                  </a:schemeClr>
                </a:solidFill>
                <a:effectLst/>
                <a:latin typeface="Inter"/>
              </a:rPr>
              <a:t>сервистері</a:t>
            </a:r>
            <a:r>
              <a:rPr lang="ru-RU" b="1" strike="noStrike" dirty="0">
                <a:solidFill>
                  <a:schemeClr val="bg1">
                    <a:lumMod val="10000"/>
                  </a:schemeClr>
                </a:solidFill>
                <a:effectLst/>
                <a:latin typeface="Inter"/>
              </a:rPr>
              <a:t> көп және </a:t>
            </a:r>
            <a:r>
              <a:rPr lang="ru-RU" b="1" strike="noStrike" dirty="0" err="1">
                <a:solidFill>
                  <a:schemeClr val="bg1">
                    <a:lumMod val="10000"/>
                  </a:schemeClr>
                </a:solidFill>
                <a:effectLst/>
                <a:latin typeface="Inter"/>
              </a:rPr>
              <a:t>ол</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магазиндерде</a:t>
            </a:r>
            <a:r>
              <a:rPr lang="ru-RU" b="1" strike="noStrike" dirty="0">
                <a:solidFill>
                  <a:schemeClr val="bg1">
                    <a:lumMod val="10000"/>
                  </a:schemeClr>
                </a:solidFill>
                <a:effectLst/>
                <a:latin typeface="Inter"/>
              </a:rPr>
              <a:t> тек онлайн магазин </a:t>
            </a:r>
            <a:r>
              <a:rPr lang="ru-RU" b="1" strike="noStrike" dirty="0" err="1">
                <a:solidFill>
                  <a:schemeClr val="bg1">
                    <a:lumMod val="10000"/>
                  </a:schemeClr>
                </a:solidFill>
                <a:effectLst/>
                <a:latin typeface="Inter"/>
              </a:rPr>
              <a:t>ашқан</a:t>
            </a:r>
            <a:r>
              <a:rPr lang="ru-RU" b="1" strike="noStrike" dirty="0">
                <a:solidFill>
                  <a:schemeClr val="bg1">
                    <a:lumMod val="10000"/>
                  </a:schemeClr>
                </a:solidFill>
                <a:effectLst/>
                <a:latin typeface="Inter"/>
              </a:rPr>
              <a:t> адам </a:t>
            </a:r>
            <a:r>
              <a:rPr lang="ru-RU" b="1" strike="noStrike" dirty="0" err="1">
                <a:solidFill>
                  <a:schemeClr val="bg1">
                    <a:lumMod val="10000"/>
                  </a:schemeClr>
                </a:solidFill>
                <a:effectLst/>
                <a:latin typeface="Inter"/>
              </a:rPr>
              <a:t>ғана</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емес</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сонымен</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қатар</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қарапайым</a:t>
            </a:r>
            <a:r>
              <a:rPr lang="ru-RU" b="1" strike="noStrike" dirty="0">
                <a:solidFill>
                  <a:schemeClr val="bg1">
                    <a:lumMod val="10000"/>
                  </a:schemeClr>
                </a:solidFill>
                <a:effectLst/>
                <a:latin typeface="Inter"/>
              </a:rPr>
              <a:t> халықта </a:t>
            </a:r>
            <a:r>
              <a:rPr lang="ru-RU" b="1" strike="noStrike" dirty="0" err="1">
                <a:solidFill>
                  <a:schemeClr val="bg1">
                    <a:lumMod val="10000"/>
                  </a:schemeClr>
                </a:solidFill>
                <a:effectLst/>
                <a:latin typeface="Inter"/>
              </a:rPr>
              <a:t>ақша</a:t>
            </a:r>
            <a:r>
              <a:rPr lang="ru-RU" b="1" strike="noStrike" dirty="0">
                <a:solidFill>
                  <a:schemeClr val="bg1">
                    <a:lumMod val="10000"/>
                  </a:schemeClr>
                </a:solidFill>
                <a:effectLst/>
                <a:latin typeface="Inter"/>
              </a:rPr>
              <a:t> таба </a:t>
            </a:r>
            <a:r>
              <a:rPr lang="ru-RU" b="1" strike="noStrike" dirty="0" err="1">
                <a:solidFill>
                  <a:schemeClr val="bg1">
                    <a:lumMod val="10000"/>
                  </a:schemeClr>
                </a:solidFill>
                <a:effectLst/>
                <a:latin typeface="Inter"/>
              </a:rPr>
              <a:t>алады</a:t>
            </a:r>
            <a:r>
              <a:rPr lang="ru-RU" b="1" strike="noStrike" dirty="0">
                <a:solidFill>
                  <a:schemeClr val="bg1">
                    <a:lumMod val="10000"/>
                  </a:schemeClr>
                </a:solidFill>
                <a:effectLst/>
                <a:latin typeface="Inter"/>
              </a:rPr>
              <a:t>. Ол </a:t>
            </a:r>
            <a:r>
              <a:rPr lang="ru-RU" b="1" strike="noStrike" dirty="0" err="1">
                <a:solidFill>
                  <a:schemeClr val="bg1">
                    <a:lumMod val="10000"/>
                  </a:schemeClr>
                </a:solidFill>
                <a:effectLst/>
                <a:latin typeface="Inter"/>
              </a:rPr>
              <a:t>енді</a:t>
            </a:r>
            <a:r>
              <a:rPr lang="ru-RU" b="1" strike="noStrike" dirty="0">
                <a:solidFill>
                  <a:schemeClr val="bg1">
                    <a:lumMod val="10000"/>
                  </a:schemeClr>
                </a:solidFill>
                <a:effectLst/>
                <a:latin typeface="Inter"/>
              </a:rPr>
              <a:t> басқа, </a:t>
            </a:r>
            <a:r>
              <a:rPr lang="ru-RU" b="1" strike="noStrike" dirty="0" err="1">
                <a:solidFill>
                  <a:schemeClr val="bg1">
                    <a:lumMod val="10000"/>
                  </a:schemeClr>
                </a:solidFill>
                <a:effectLst/>
                <a:latin typeface="Inter"/>
              </a:rPr>
              <a:t>қазір</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тақырыптан</a:t>
            </a:r>
            <a:r>
              <a:rPr lang="ru-RU" b="1" strike="noStrike" dirty="0">
                <a:solidFill>
                  <a:schemeClr val="bg1">
                    <a:lumMod val="10000"/>
                  </a:schemeClr>
                </a:solidFill>
                <a:effectLst/>
                <a:latin typeface="Inter"/>
              </a:rPr>
              <a:t> </a:t>
            </a:r>
            <a:r>
              <a:rPr lang="ru-RU" b="1" strike="noStrike" dirty="0" err="1">
                <a:solidFill>
                  <a:schemeClr val="bg1">
                    <a:lumMod val="10000"/>
                  </a:schemeClr>
                </a:solidFill>
                <a:effectLst/>
                <a:latin typeface="Inter"/>
              </a:rPr>
              <a:t>ауытқымайық</a:t>
            </a:r>
            <a:r>
              <a:rPr lang="ru-RU" b="1" strike="noStrike" dirty="0">
                <a:solidFill>
                  <a:schemeClr val="bg1">
                    <a:lumMod val="10000"/>
                  </a:schemeClr>
                </a:solidFill>
                <a:effectLst/>
                <a:latin typeface="Inter"/>
              </a:rPr>
              <a:t>.</a:t>
            </a:r>
            <a:endParaRPr lang="en-US" b="1" dirty="0">
              <a:solidFill>
                <a:schemeClr val="bg1">
                  <a:lumMod val="10000"/>
                </a:schemeClr>
              </a:solidFill>
            </a:endParaRPr>
          </a:p>
        </p:txBody>
      </p:sp>
      <p:sp>
        <p:nvSpPr>
          <p:cNvPr id="5" name="Footer Placeholder 4">
            <a:extLst>
              <a:ext uri="{FF2B5EF4-FFF2-40B4-BE49-F238E27FC236}">
                <a16:creationId xmlns:a16="http://schemas.microsoft.com/office/drawing/2014/main" id="{D593FA18-50D6-0344-B477-1D7C91CF4029}"/>
              </a:ext>
            </a:extLst>
          </p:cNvPr>
          <p:cNvSpPr>
            <a:spLocks noGrp="1"/>
          </p:cNvSpPr>
          <p:nvPr>
            <p:ph type="ftr" sz="quarter" idx="11"/>
          </p:nvPr>
        </p:nvSpPr>
        <p:spPr>
          <a:xfrm>
            <a:off x="4038600" y="6356350"/>
            <a:ext cx="4114800" cy="365125"/>
          </a:xfrm>
        </p:spPr>
        <p:txBody>
          <a:bodyPr/>
          <a:lstStyle/>
          <a:p>
            <a:r>
              <a:rPr lang="kk-KZ" dirty="0"/>
              <a:t>презентация</a:t>
            </a:r>
            <a:endParaRPr lang="en-US"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dirty="0"/>
          </a:p>
        </p:txBody>
      </p:sp>
      <p:sp>
        <p:nvSpPr>
          <p:cNvPr id="11" name="Заголовок 10">
            <a:extLst>
              <a:ext uri="{FF2B5EF4-FFF2-40B4-BE49-F238E27FC236}">
                <a16:creationId xmlns:a16="http://schemas.microsoft.com/office/drawing/2014/main" id="{6B556BA6-48C0-A1DD-10F8-9C7EC58B90B8}"/>
              </a:ext>
            </a:extLst>
          </p:cNvPr>
          <p:cNvSpPr>
            <a:spLocks noGrp="1"/>
          </p:cNvSpPr>
          <p:nvPr>
            <p:ph type="title"/>
          </p:nvPr>
        </p:nvSpPr>
        <p:spPr/>
        <p:txBody>
          <a:bodyPr/>
          <a:lstStyle/>
          <a:p>
            <a:r>
              <a:rPr lang="kk-KZ" dirty="0"/>
              <a:t>Интернет дүкен</a:t>
            </a:r>
            <a:endParaRPr lang="ru-KZ" dirty="0"/>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8501FA0C-B820-EBE1-09A8-E419B5B410AF}"/>
              </a:ext>
            </a:extLst>
          </p:cNvPr>
          <p:cNvSpPr>
            <a:spLocks noGrp="1"/>
          </p:cNvSpPr>
          <p:nvPr>
            <p:ph type="ctrTitle"/>
          </p:nvPr>
        </p:nvSpPr>
        <p:spPr/>
        <p:txBody>
          <a:bodyPr/>
          <a:lstStyle/>
          <a:p>
            <a:r>
              <a:rPr lang="kk-KZ" dirty="0"/>
              <a:t>Басты тұтынушылар</a:t>
            </a:r>
            <a:endParaRPr lang="ru-KZ" dirty="0"/>
          </a:p>
        </p:txBody>
      </p:sp>
      <p:sp>
        <p:nvSpPr>
          <p:cNvPr id="11" name="Подзаголовок 10">
            <a:extLst>
              <a:ext uri="{FF2B5EF4-FFF2-40B4-BE49-F238E27FC236}">
                <a16:creationId xmlns:a16="http://schemas.microsoft.com/office/drawing/2014/main" id="{72B06197-7FDB-58CF-F82D-3F6746627E71}"/>
              </a:ext>
            </a:extLst>
          </p:cNvPr>
          <p:cNvSpPr>
            <a:spLocks noGrp="1"/>
          </p:cNvSpPr>
          <p:nvPr>
            <p:ph type="subTitle" idx="1"/>
          </p:nvPr>
        </p:nvSpPr>
        <p:spPr/>
        <p:txBody>
          <a:bodyPr/>
          <a:lstStyle/>
          <a:p>
            <a:r>
              <a:rPr lang="kk-KZ" dirty="0"/>
              <a:t>Студенттер</a:t>
            </a:r>
          </a:p>
          <a:p>
            <a:r>
              <a:rPr lang="kk-KZ" dirty="0"/>
              <a:t>Офис қызметкерлері</a:t>
            </a:r>
          </a:p>
          <a:p>
            <a:r>
              <a:rPr lang="kk-KZ" dirty="0"/>
              <a:t>Жастар</a:t>
            </a:r>
            <a:endParaRPr lang="ru-KZ" dirty="0"/>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A79A912-225F-BE40-9F3E-0255524448CD}"/>
              </a:ext>
            </a:extLst>
          </p:cNvPr>
          <p:cNvSpPr>
            <a:spLocks noGrp="1"/>
          </p:cNvSpPr>
          <p:nvPr>
            <p:ph type="ftr" sz="quarter" idx="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7" name="Объект 6">
            <a:extLst>
              <a:ext uri="{FF2B5EF4-FFF2-40B4-BE49-F238E27FC236}">
                <a16:creationId xmlns:a16="http://schemas.microsoft.com/office/drawing/2014/main" id="{F85C9307-7E6D-CA5A-B7BC-CEA071D74554}"/>
              </a:ext>
            </a:extLst>
          </p:cNvPr>
          <p:cNvSpPr>
            <a:spLocks noGrp="1"/>
          </p:cNvSpPr>
          <p:nvPr>
            <p:ph idx="1"/>
          </p:nvPr>
        </p:nvSpPr>
        <p:spPr>
          <a:xfrm>
            <a:off x="1202955" y="2025802"/>
            <a:ext cx="9779182" cy="3366813"/>
          </a:xfrm>
        </p:spPr>
        <p:txBody>
          <a:bodyPr/>
          <a:lstStyle/>
          <a:p>
            <a:r>
              <a:rPr lang="ru-RU" b="0" i="0" u="none" strike="noStrike" dirty="0" err="1">
                <a:solidFill>
                  <a:srgbClr val="0C0C0C"/>
                </a:solidFill>
                <a:effectLst/>
                <a:latin typeface="Rubik"/>
              </a:rPr>
              <a:t>Алдағы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уа­қытта</a:t>
            </a:r>
            <a:r>
              <a:rPr lang="ru-RU" b="0" i="0" u="none" strike="noStrike" dirty="0">
                <a:solidFill>
                  <a:srgbClr val="0C0C0C"/>
                </a:solidFill>
                <a:effectLst/>
                <a:latin typeface="Rubik"/>
              </a:rPr>
              <a:t> бұл </a:t>
            </a:r>
            <a:r>
              <a:rPr lang="ru-RU" b="0" i="0" u="none" strike="noStrike" dirty="0" err="1">
                <a:solidFill>
                  <a:srgbClr val="0C0C0C"/>
                </a:solidFill>
                <a:effectLst/>
                <a:latin typeface="Rubik"/>
              </a:rPr>
              <a:t>көр­сеткіш</a:t>
            </a:r>
            <a:r>
              <a:rPr lang="ru-RU" b="0" i="0" u="none" strike="noStrike" dirty="0">
                <a:solidFill>
                  <a:srgbClr val="0C0C0C"/>
                </a:solidFill>
                <a:effectLst/>
                <a:latin typeface="Rubik"/>
              </a:rPr>
              <a:t> арта </a:t>
            </a:r>
            <a:r>
              <a:rPr lang="ru-RU" b="0" i="0" u="none" strike="noStrike" dirty="0" err="1">
                <a:solidFill>
                  <a:srgbClr val="0C0C0C"/>
                </a:solidFill>
                <a:effectLst/>
                <a:latin typeface="Rubik"/>
              </a:rPr>
              <a:t>берері</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сөз­сіз</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Ел­дегі</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үй­де</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отырып</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табыс</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таба­тын</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жас­тар­дың</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көбі</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саудамен</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айна­лысады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Осы­лайша</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ғаламтор</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плат­форма­лары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арқылы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сатылатын</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та­уар­дың</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үлесі</a:t>
            </a:r>
            <a:r>
              <a:rPr lang="ru-RU" b="0" i="0" u="none" strike="noStrike" dirty="0">
                <a:solidFill>
                  <a:srgbClr val="0C0C0C"/>
                </a:solidFill>
                <a:effectLst/>
                <a:latin typeface="Rubik"/>
              </a:rPr>
              <a:t> 20 </a:t>
            </a:r>
            <a:r>
              <a:rPr lang="ru-RU" b="0" i="0" u="none" strike="noStrike" dirty="0" err="1">
                <a:solidFill>
                  <a:srgbClr val="0C0C0C"/>
                </a:solidFill>
                <a:effectLst/>
                <a:latin typeface="Rubik"/>
              </a:rPr>
              <a:t>пайызға</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жетіп</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отыр</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Жалпы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ха­лық­тың</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үштен</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бірі</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ғалам­тор</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арқы­лы</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табыс</a:t>
            </a:r>
            <a:r>
              <a:rPr lang="ru-RU" b="0" i="0" u="none" strike="noStrike" dirty="0">
                <a:solidFill>
                  <a:srgbClr val="0C0C0C"/>
                </a:solidFill>
                <a:effectLst/>
                <a:latin typeface="Rubik"/>
              </a:rPr>
              <a:t> </a:t>
            </a:r>
            <a:r>
              <a:rPr lang="ru-RU" b="0" i="0" u="none" strike="noStrike" dirty="0" err="1">
                <a:solidFill>
                  <a:srgbClr val="0C0C0C"/>
                </a:solidFill>
                <a:effectLst/>
                <a:latin typeface="Rubik"/>
              </a:rPr>
              <a:t>табуды</a:t>
            </a:r>
            <a:r>
              <a:rPr lang="ru-RU" b="0" i="0" u="none" strike="noStrike" dirty="0">
                <a:solidFill>
                  <a:srgbClr val="0C0C0C"/>
                </a:solidFill>
                <a:effectLst/>
                <a:latin typeface="Rubik"/>
              </a:rPr>
              <a:t> таңдай</a:t>
            </a:r>
            <a:r>
              <a:rPr lang="kk-KZ" b="0" i="0" u="none" strike="noStrike" dirty="0">
                <a:solidFill>
                  <a:srgbClr val="0C0C0C"/>
                </a:solidFill>
                <a:effectLst/>
                <a:latin typeface="Rubik"/>
              </a:rPr>
              <a:t>ды</a:t>
            </a:r>
            <a:endParaRPr lang="ru-KZ" dirty="0"/>
          </a:p>
        </p:txBody>
      </p:sp>
    </p:spTree>
    <p:extLst>
      <p:ext uri="{BB962C8B-B14F-4D97-AF65-F5344CB8AC3E}">
        <p14:creationId xmlns:p14="http://schemas.microsoft.com/office/powerpoint/2010/main" val="421291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323682" y="1335806"/>
            <a:ext cx="12516133" cy="4181617"/>
          </a:xfrm>
        </p:spPr>
        <p:txBody>
          <a:bodyPr>
            <a:normAutofit/>
          </a:bodyPr>
          <a:lstStyle/>
          <a:p>
            <a:r>
              <a:rPr lang="ru-RU" sz="1600" b="0" strike="noStrike" dirty="0" err="1">
                <a:solidFill>
                  <a:srgbClr val="000000"/>
                </a:solidFill>
                <a:effectLst/>
                <a:latin typeface="Times New Roman" panose="020F0502020204030204" pitchFamily="34" charset="0"/>
              </a:rPr>
              <a:t>Енді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сіз</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кәсіпкерлік</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қандай</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әртүрлі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болуы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мүмкін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екенін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білсеңіз</a:t>
            </a:r>
            <a:r>
              <a:rPr lang="ru-RU" sz="1600" b="0" strike="noStrike" dirty="0">
                <a:solidFill>
                  <a:srgbClr val="000000"/>
                </a:solidFill>
                <a:effectLst/>
                <a:latin typeface="Times New Roman" panose="020F0502020204030204" pitchFamily="34" charset="0"/>
              </a:rPr>
              <a:t>, сабақтың </a:t>
            </a:r>
            <a:r>
              <a:rPr lang="ru-RU" sz="1600" b="0" strike="noStrike" dirty="0" err="1">
                <a:solidFill>
                  <a:srgbClr val="000000"/>
                </a:solidFill>
                <a:effectLst/>
                <a:latin typeface="Times New Roman" panose="020F0502020204030204" pitchFamily="34" charset="0"/>
              </a:rPr>
              <a:t>басталуына</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оралайық</a:t>
            </a:r>
            <a:r>
              <a:rPr lang="ru-RU" sz="1600" b="0" strike="noStrike" dirty="0">
                <a:solidFill>
                  <a:srgbClr val="000000"/>
                </a:solidFill>
                <a:effectLst/>
                <a:latin typeface="Times New Roman" panose="020F0502020204030204" pitchFamily="34" charset="0"/>
              </a:rPr>
              <a:t> және </a:t>
            </a:r>
            <a:r>
              <a:rPr lang="ru-RU" sz="1600" b="0" strike="noStrike" dirty="0" err="1">
                <a:solidFill>
                  <a:srgbClr val="000000"/>
                </a:solidFill>
                <a:effectLst/>
                <a:latin typeface="Times New Roman" panose="020F0502020204030204" pitchFamily="34" charset="0"/>
              </a:rPr>
              <a:t>кәсіпкерліктің</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мемлекеттің</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дамуы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үшін</a:t>
            </a:r>
            <a:r>
              <a:rPr lang="ru-RU" sz="1600" b="0" strike="noStrike" dirty="0">
                <a:solidFill>
                  <a:srgbClr val="000000"/>
                </a:solidFill>
                <a:effectLst/>
                <a:latin typeface="Times New Roman" panose="020F0502020204030204" pitchFamily="34" charset="0"/>
              </a:rPr>
              <a:t> неге </a:t>
            </a:r>
            <a:r>
              <a:rPr lang="ru-RU" sz="1600" b="0" strike="noStrike" dirty="0" err="1">
                <a:solidFill>
                  <a:srgbClr val="000000"/>
                </a:solidFill>
                <a:effectLst/>
                <a:latin typeface="Times New Roman" panose="020F0502020204030204" pitchFamily="34" charset="0"/>
              </a:rPr>
              <a:t>маңызды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екендігі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туралы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ойланып</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көрейік</a:t>
            </a:r>
            <a:r>
              <a:rPr lang="ru-RU" sz="1600" b="0" strike="noStrike" dirty="0">
                <a:solidFill>
                  <a:srgbClr val="000000"/>
                </a:solidFill>
                <a:effectLst/>
                <a:latin typeface="Times New Roman" panose="020F0502020204030204" pitchFamily="34" charset="0"/>
              </a:rPr>
              <a:t>. </a:t>
            </a:r>
            <a:br>
              <a:rPr lang="ru-RU" sz="1600" b="0" strike="noStrike" dirty="0">
                <a:solidFill>
                  <a:srgbClr val="000000"/>
                </a:solidFill>
                <a:effectLst/>
                <a:latin typeface="-webkit-standard"/>
              </a:rPr>
            </a:br>
            <a:r>
              <a:rPr lang="ru-RU" sz="1600" b="0" strike="noStrike" dirty="0" err="1">
                <a:solidFill>
                  <a:srgbClr val="000000"/>
                </a:solidFill>
                <a:effectLst/>
                <a:latin typeface="Times New Roman" panose="020F0502020204030204" pitchFamily="34" charset="0"/>
              </a:rPr>
              <a:t>Біз</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сіздермен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кәсіпкерлік</a:t>
            </a:r>
            <a:r>
              <a:rPr lang="ru-RU" sz="1600" b="0" strike="noStrike" dirty="0">
                <a:solidFill>
                  <a:srgbClr val="000000"/>
                </a:solidFill>
                <a:effectLst/>
                <a:latin typeface="Times New Roman" panose="020F0502020204030204" pitchFamily="34" charset="0"/>
              </a:rPr>
              <a:t> - бұл </a:t>
            </a:r>
            <a:r>
              <a:rPr lang="ru-RU" sz="1600" b="0" strike="noStrike" dirty="0" err="1">
                <a:solidFill>
                  <a:srgbClr val="000000"/>
                </a:solidFill>
                <a:effectLst/>
                <a:latin typeface="Times New Roman" panose="020F0502020204030204" pitchFamily="34" charset="0"/>
              </a:rPr>
              <a:t>тұтынушылардың</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қажеттіліктерін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қанағаттандыратын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игіліктерді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өндіру</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немесе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қайта</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бөлу</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екенін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айттық</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Сондықтан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кәсіпкерлік</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қызмет</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есебінен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қоғамның</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байып</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жатқаны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анық</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тұтынушылар</a:t>
            </a:r>
            <a:r>
              <a:rPr lang="ru-RU" sz="1600" b="0" strike="noStrike" dirty="0">
                <a:solidFill>
                  <a:srgbClr val="000000"/>
                </a:solidFill>
                <a:effectLst/>
                <a:latin typeface="Times New Roman" panose="020F0502020204030204" pitchFamily="34" charset="0"/>
              </a:rPr>
              <a:t> жаңа </a:t>
            </a:r>
            <a:r>
              <a:rPr lang="ru-RU" sz="1600" b="0" strike="noStrike" dirty="0" err="1">
                <a:solidFill>
                  <a:srgbClr val="000000"/>
                </a:solidFill>
                <a:effectLst/>
                <a:latin typeface="Times New Roman" panose="020F0502020204030204" pitchFamily="34" charset="0"/>
              </a:rPr>
              <a:t>тауарлар</a:t>
            </a:r>
            <a:r>
              <a:rPr lang="ru-RU" sz="1600" b="0" strike="noStrike" dirty="0">
                <a:solidFill>
                  <a:srgbClr val="000000"/>
                </a:solidFill>
                <a:effectLst/>
                <a:latin typeface="Times New Roman" panose="020F0502020204030204" pitchFamily="34" charset="0"/>
              </a:rPr>
              <a:t> мен </a:t>
            </a:r>
            <a:r>
              <a:rPr lang="ru-RU" sz="1600" b="0" strike="noStrike" dirty="0" err="1">
                <a:solidFill>
                  <a:srgbClr val="000000"/>
                </a:solidFill>
                <a:effectLst/>
                <a:latin typeface="Times New Roman" panose="020F0502020204030204" pitchFamily="34" charset="0"/>
              </a:rPr>
              <a:t>қызметтерге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қол</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жеткізе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алады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кірістер</a:t>
            </a:r>
            <a:r>
              <a:rPr lang="ru-RU" sz="1600" b="0" strike="noStrike" dirty="0">
                <a:solidFill>
                  <a:srgbClr val="000000"/>
                </a:solidFill>
                <a:effectLst/>
                <a:latin typeface="Times New Roman" panose="020F0502020204030204" pitchFamily="34" charset="0"/>
              </a:rPr>
              <a:t> мен </a:t>
            </a:r>
            <a:r>
              <a:rPr lang="ru-RU" sz="1600" b="0" strike="noStrike" dirty="0" err="1">
                <a:solidFill>
                  <a:srgbClr val="000000"/>
                </a:solidFill>
                <a:effectLst/>
                <a:latin typeface="Times New Roman" panose="020F0502020204030204" pitchFamily="34" charset="0"/>
              </a:rPr>
              <a:t>шығыстарға</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байланысты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неғұрлым</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сапалы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немесе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арзан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тауарларды</a:t>
            </a:r>
            <a:r>
              <a:rPr lang="ru-RU" sz="1600" b="0" strike="noStrike" dirty="0">
                <a:solidFill>
                  <a:srgbClr val="000000"/>
                </a:solidFill>
                <a:effectLst/>
                <a:latin typeface="Times New Roman" panose="020F0502020204030204" pitchFamily="34" charset="0"/>
              </a:rPr>
              <a:t> таңдай </a:t>
            </a:r>
            <a:r>
              <a:rPr lang="ru-RU" sz="1600" b="0" strike="noStrike" dirty="0" err="1">
                <a:solidFill>
                  <a:srgbClr val="000000"/>
                </a:solidFill>
                <a:effectLst/>
                <a:latin typeface="Times New Roman" panose="020F0502020204030204" pitchFamily="34" charset="0"/>
              </a:rPr>
              <a:t>алады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Кәсіпкерлік</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бәсекелестіктің</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болуына</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немесе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болмауына</a:t>
            </a:r>
            <a:r>
              <a:rPr lang="ru-RU" sz="1600" b="0" strike="noStrike" dirty="0">
                <a:solidFill>
                  <a:srgbClr val="000000"/>
                </a:solidFill>
                <a:effectLst/>
                <a:latin typeface="Times New Roman" panose="020F0502020204030204" pitchFamily="34" charset="0"/>
              </a:rPr>
              <a:t> әсер </a:t>
            </a:r>
            <a:r>
              <a:rPr lang="ru-RU" sz="1600" b="0" strike="noStrike" dirty="0" err="1">
                <a:solidFill>
                  <a:srgbClr val="000000"/>
                </a:solidFill>
                <a:effectLst/>
                <a:latin typeface="Times New Roman" panose="020F0502020204030204" pitchFamily="34" charset="0"/>
              </a:rPr>
              <a:t>етеді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Бір</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өнімді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өндіретін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бәсекеге</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қабілетті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фирмалар</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неғұрлым</a:t>
            </a:r>
            <a:r>
              <a:rPr lang="ru-RU" sz="1600" b="0" strike="noStrike" dirty="0">
                <a:solidFill>
                  <a:srgbClr val="000000"/>
                </a:solidFill>
                <a:effectLst/>
                <a:latin typeface="Times New Roman" panose="020F0502020204030204" pitchFamily="34" charset="0"/>
              </a:rPr>
              <a:t> көп </a:t>
            </a:r>
            <a:r>
              <a:rPr lang="ru-RU" sz="1600" b="0" strike="noStrike" dirty="0" err="1">
                <a:solidFill>
                  <a:srgbClr val="000000"/>
                </a:solidFill>
                <a:effectLst/>
                <a:latin typeface="Times New Roman" panose="020F0502020204030204" pitchFamily="34" charset="0"/>
              </a:rPr>
              <a:t>болса</a:t>
            </a:r>
            <a:r>
              <a:rPr lang="ru-RU" sz="1600" b="0" strike="noStrike" dirty="0">
                <a:solidFill>
                  <a:srgbClr val="000000"/>
                </a:solidFill>
                <a:effectLst/>
                <a:latin typeface="Times New Roman" panose="020F0502020204030204" pitchFamily="34" charset="0"/>
              </a:rPr>
              <a:t>, оның </a:t>
            </a:r>
            <a:r>
              <a:rPr lang="ru-RU" sz="1600" b="0" strike="noStrike" dirty="0" err="1">
                <a:solidFill>
                  <a:srgbClr val="000000"/>
                </a:solidFill>
                <a:effectLst/>
                <a:latin typeface="Times New Roman" panose="020F0502020204030204" pitchFamily="34" charset="0"/>
              </a:rPr>
              <a:t>деңгейі</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соғұрлым</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жоғары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демек</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тұтынушы</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алдында</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үлкен</a:t>
            </a:r>
            <a:r>
              <a:rPr lang="ru-RU" sz="1600" b="0" strike="noStrike" dirty="0">
                <a:solidFill>
                  <a:srgbClr val="000000"/>
                </a:solidFill>
                <a:effectLst/>
                <a:latin typeface="Times New Roman" panose="020F0502020204030204" pitchFamily="34" charset="0"/>
              </a:rPr>
              <a:t> </a:t>
            </a:r>
            <a:r>
              <a:rPr lang="ru-RU" sz="1600" b="0" strike="noStrike" dirty="0" err="1">
                <a:solidFill>
                  <a:srgbClr val="000000"/>
                </a:solidFill>
                <a:effectLst/>
                <a:latin typeface="Times New Roman" panose="020F0502020204030204" pitchFamily="34" charset="0"/>
              </a:rPr>
              <a:t>таңдау</a:t>
            </a:r>
            <a:r>
              <a:rPr lang="ru-RU" sz="1600" b="0" strike="noStrike" dirty="0">
                <a:solidFill>
                  <a:srgbClr val="000000"/>
                </a:solidFill>
                <a:effectLst/>
                <a:latin typeface="Times New Roman" panose="020F0502020204030204" pitchFamily="34" charset="0"/>
              </a:rPr>
              <a:t> тұр.</a:t>
            </a:r>
            <a:br>
              <a:rPr lang="ru-RU" sz="1600" b="0" strike="noStrike" dirty="0">
                <a:solidFill>
                  <a:srgbClr val="000000"/>
                </a:solidFill>
                <a:effectLst/>
                <a:latin typeface="-webkit-standard"/>
              </a:rPr>
            </a:br>
            <a:endParaRPr lang="en-US" sz="4400" dirty="0"/>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sz="quarter" idx="13"/>
          </p:nvPr>
        </p:nvSpPr>
        <p:spPr>
          <a:xfrm>
            <a:off x="1502619" y="543354"/>
            <a:ext cx="1364297" cy="1094521"/>
          </a:xfrm>
        </p:spPr>
        <p:txBody>
          <a:bodyPr/>
          <a:lstStyle/>
          <a:p>
            <a:r>
              <a:rPr lang="en-US" dirty="0"/>
              <a:t>“</a:t>
            </a: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14"/>
          </p:nvPr>
        </p:nvSpPr>
        <p:spPr>
          <a:xfrm>
            <a:off x="4038600" y="4810811"/>
            <a:ext cx="17512836" cy="1042514"/>
          </a:xfrm>
        </p:spPr>
        <p:txBody>
          <a:bodyPr/>
          <a:lstStyle/>
          <a:p>
            <a:r>
              <a:rPr lang="kk-KZ" dirty="0"/>
              <a:t>Кәсіпкерлік мәні</a:t>
            </a:r>
            <a:endParaRPr lang="en-US" dirty="0"/>
          </a:p>
        </p:txBody>
      </p:sp>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5"/>
          </p:nvPr>
        </p:nvSpPr>
        <p:spPr>
          <a:xfrm>
            <a:off x="9420876" y="3426615"/>
            <a:ext cx="1364297" cy="1094521"/>
          </a:xfrm>
        </p:spPr>
        <p:txBody>
          <a:bodyPr/>
          <a:lstStyle/>
          <a:p>
            <a:r>
              <a:rPr lang="en-US" dirty="0"/>
              <a:t>”</a:t>
            </a:r>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6399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0"/>
            <a:ext cx="8401624" cy="1325563"/>
          </a:xfrm>
        </p:spPr>
        <p:txBody>
          <a:bodyPr/>
          <a:lstStyle/>
          <a:p>
            <a:r>
              <a:rPr lang="en-US" dirty="0"/>
              <a:t>Meet our team</a:t>
            </a:r>
          </a:p>
        </p:txBody>
      </p:sp>
      <p:pic>
        <p:nvPicPr>
          <p:cNvPr id="42" name="Picture Placeholder 15" descr="Team member headshot">
            <a:extLst>
              <a:ext uri="{FF2B5EF4-FFF2-40B4-BE49-F238E27FC236}">
                <a16:creationId xmlns:a16="http://schemas.microsoft.com/office/drawing/2014/main" id="{8BDB1906-FF07-4447-9C68-585F54C5EED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750429" y="2227758"/>
            <a:ext cx="1200374" cy="1201242"/>
          </a:xfrm>
        </p:spPr>
      </p:pic>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a:xfrm>
            <a:off x="2123351" y="2426400"/>
            <a:ext cx="2281237" cy="347662"/>
          </a:xfrm>
        </p:spPr>
        <p:txBody>
          <a:bodyPr/>
          <a:lstStyle/>
          <a:p>
            <a:r>
              <a:rPr lang="en-US" dirty="0"/>
              <a:t>Takuma Hayashi</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a:xfrm>
            <a:off x="2123350" y="2811646"/>
            <a:ext cx="2281237" cy="347662"/>
          </a:xfrm>
        </p:spPr>
        <p:txBody>
          <a:bodyPr/>
          <a:lstStyle/>
          <a:p>
            <a:r>
              <a:rPr lang="en-US" dirty="0"/>
              <a:t>President</a:t>
            </a:r>
          </a:p>
        </p:txBody>
      </p:sp>
      <p:pic>
        <p:nvPicPr>
          <p:cNvPr id="43" name="Picture Placeholder 17" descr="Team member headshot">
            <a:extLst>
              <a:ext uri="{FF2B5EF4-FFF2-40B4-BE49-F238E27FC236}">
                <a16:creationId xmlns:a16="http://schemas.microsoft.com/office/drawing/2014/main" id="{A82F6AEE-FCBF-0245-BB71-E76973B3A97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5495813" y="2227758"/>
            <a:ext cx="1200374" cy="1201242"/>
          </a:xfrm>
        </p:spPr>
      </p:pic>
      <p:sp>
        <p:nvSpPr>
          <p:cNvPr id="36" name="Text Placeholder 35">
            <a:extLst>
              <a:ext uri="{FF2B5EF4-FFF2-40B4-BE49-F238E27FC236}">
                <a16:creationId xmlns:a16="http://schemas.microsoft.com/office/drawing/2014/main" id="{176187A9-3EBE-F64D-AE99-021BB3767F90}"/>
              </a:ext>
            </a:extLst>
          </p:cNvPr>
          <p:cNvSpPr>
            <a:spLocks noGrp="1"/>
          </p:cNvSpPr>
          <p:nvPr>
            <p:ph type="body" sz="quarter" idx="19"/>
          </p:nvPr>
        </p:nvSpPr>
        <p:spPr>
          <a:xfrm>
            <a:off x="6870817" y="2422565"/>
            <a:ext cx="2281237" cy="347662"/>
          </a:xfrm>
        </p:spPr>
        <p:txBody>
          <a:bodyPr/>
          <a:lstStyle/>
          <a:p>
            <a:r>
              <a:rPr lang="en-US" dirty="0"/>
              <a:t>Mirjam Nilsson</a:t>
            </a:r>
          </a:p>
        </p:txBody>
      </p:sp>
      <p:sp>
        <p:nvSpPr>
          <p:cNvPr id="37" name="Text Placeholder 36">
            <a:extLst>
              <a:ext uri="{FF2B5EF4-FFF2-40B4-BE49-F238E27FC236}">
                <a16:creationId xmlns:a16="http://schemas.microsoft.com/office/drawing/2014/main" id="{7990731F-95DE-4F44-8EA0-E275CEAFD8A2}"/>
              </a:ext>
            </a:extLst>
          </p:cNvPr>
          <p:cNvSpPr>
            <a:spLocks noGrp="1"/>
          </p:cNvSpPr>
          <p:nvPr>
            <p:ph type="body" sz="quarter" idx="20"/>
          </p:nvPr>
        </p:nvSpPr>
        <p:spPr>
          <a:xfrm>
            <a:off x="6870816" y="2807811"/>
            <a:ext cx="2281237" cy="347662"/>
          </a:xfrm>
        </p:spPr>
        <p:txBody>
          <a:bodyPr/>
          <a:lstStyle/>
          <a:p>
            <a:r>
              <a:rPr lang="en-US" dirty="0"/>
              <a:t>Chief Executive Officer</a:t>
            </a:r>
          </a:p>
        </p:txBody>
      </p:sp>
      <p:pic>
        <p:nvPicPr>
          <p:cNvPr id="44" name="Picture Placeholder 19" descr="Team member headshot">
            <a:extLst>
              <a:ext uri="{FF2B5EF4-FFF2-40B4-BE49-F238E27FC236}">
                <a16:creationId xmlns:a16="http://schemas.microsoft.com/office/drawing/2014/main" id="{C99B7845-619A-9F40-A5C3-4C122626044D}"/>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xfrm>
            <a:off x="750429" y="4254273"/>
            <a:ext cx="1200374" cy="1201242"/>
          </a:xfrm>
        </p:spPr>
      </p:pic>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21"/>
          </p:nvPr>
        </p:nvSpPr>
        <p:spPr>
          <a:xfrm>
            <a:off x="2123351" y="4498793"/>
            <a:ext cx="2281237" cy="347662"/>
          </a:xfrm>
        </p:spPr>
        <p:txBody>
          <a:bodyPr/>
          <a:lstStyle/>
          <a:p>
            <a:r>
              <a:rPr lang="en-US" dirty="0"/>
              <a:t>Flora Berggren</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22"/>
          </p:nvPr>
        </p:nvSpPr>
        <p:spPr>
          <a:xfrm>
            <a:off x="2123350" y="4884039"/>
            <a:ext cx="2281237" cy="347662"/>
          </a:xfrm>
        </p:spPr>
        <p:txBody>
          <a:bodyPr/>
          <a:lstStyle/>
          <a:p>
            <a:r>
              <a:rPr lang="en-US" dirty="0"/>
              <a:t>Chief Operation Officer</a:t>
            </a:r>
          </a:p>
        </p:txBody>
      </p:sp>
      <p:pic>
        <p:nvPicPr>
          <p:cNvPr id="45" name="Picture Placeholder 21" descr="Team member headshot">
            <a:extLst>
              <a:ext uri="{FF2B5EF4-FFF2-40B4-BE49-F238E27FC236}">
                <a16:creationId xmlns:a16="http://schemas.microsoft.com/office/drawing/2014/main" id="{647F7FB2-8714-6449-A700-2E1B81F9DFB7}"/>
              </a:ext>
            </a:extLst>
          </p:cNvPr>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a:stretch/>
        </p:blipFill>
        <p:spPr>
          <a:xfrm>
            <a:off x="5495813" y="4254273"/>
            <a:ext cx="1200374" cy="1201242"/>
          </a:xfrm>
        </p:spPr>
      </p:pic>
      <p:sp>
        <p:nvSpPr>
          <p:cNvPr id="40" name="Text Placeholder 39">
            <a:extLst>
              <a:ext uri="{FF2B5EF4-FFF2-40B4-BE49-F238E27FC236}">
                <a16:creationId xmlns:a16="http://schemas.microsoft.com/office/drawing/2014/main" id="{9DC429C0-1DEB-1F4F-AE66-C503B31B7B48}"/>
              </a:ext>
            </a:extLst>
          </p:cNvPr>
          <p:cNvSpPr>
            <a:spLocks noGrp="1"/>
          </p:cNvSpPr>
          <p:nvPr>
            <p:ph type="body" sz="quarter" idx="23"/>
          </p:nvPr>
        </p:nvSpPr>
        <p:spPr>
          <a:xfrm>
            <a:off x="6870817" y="4498793"/>
            <a:ext cx="2281237" cy="347662"/>
          </a:xfrm>
        </p:spPr>
        <p:txBody>
          <a:bodyPr/>
          <a:lstStyle/>
          <a:p>
            <a:r>
              <a:rPr lang="en-US" dirty="0"/>
              <a:t>Rajesh Santoshi</a:t>
            </a:r>
          </a:p>
        </p:txBody>
      </p:sp>
      <p:sp>
        <p:nvSpPr>
          <p:cNvPr id="41" name="Text Placeholder 40">
            <a:extLst>
              <a:ext uri="{FF2B5EF4-FFF2-40B4-BE49-F238E27FC236}">
                <a16:creationId xmlns:a16="http://schemas.microsoft.com/office/drawing/2014/main" id="{31C0CCD4-2502-A14F-B520-7B57524EDF8E}"/>
              </a:ext>
            </a:extLst>
          </p:cNvPr>
          <p:cNvSpPr>
            <a:spLocks noGrp="1"/>
          </p:cNvSpPr>
          <p:nvPr>
            <p:ph type="body" sz="quarter" idx="24"/>
          </p:nvPr>
        </p:nvSpPr>
        <p:spPr>
          <a:xfrm>
            <a:off x="6870816" y="4884039"/>
            <a:ext cx="2281237" cy="347662"/>
          </a:xfrm>
        </p:spPr>
        <p:txBody>
          <a:bodyPr/>
          <a:lstStyle/>
          <a:p>
            <a:r>
              <a:rPr lang="en-US" dirty="0"/>
              <a:t>VP Marketing</a:t>
            </a:r>
          </a:p>
        </p:txBody>
      </p:sp>
      <p:sp>
        <p:nvSpPr>
          <p:cNvPr id="4" name="Footer Placeholder 3">
            <a:extLst>
              <a:ext uri="{FF2B5EF4-FFF2-40B4-BE49-F238E27FC236}">
                <a16:creationId xmlns:a16="http://schemas.microsoft.com/office/drawing/2014/main" id="{BCF90246-DFB2-A340-AADC-E85D28C31B3E}"/>
              </a:ext>
            </a:extLst>
          </p:cNvPr>
          <p:cNvSpPr>
            <a:spLocks noGrp="1"/>
          </p:cNvSpPr>
          <p:nvPr>
            <p:ph type="ftr" sz="quarter" idx="11"/>
          </p:nvPr>
        </p:nvSpPr>
        <p:spPr>
          <a:xfrm>
            <a:off x="2871106"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7</a:t>
            </a:fld>
            <a:endParaRPr lang="en-US" dirty="0"/>
          </a:p>
        </p:txBody>
      </p:sp>
      <p:pic>
        <p:nvPicPr>
          <p:cNvPr id="3" name="Рисунок 2">
            <a:extLst>
              <a:ext uri="{FF2B5EF4-FFF2-40B4-BE49-F238E27FC236}">
                <a16:creationId xmlns:a16="http://schemas.microsoft.com/office/drawing/2014/main" id="{67E86ECA-44CC-E2BC-4F35-8A1B638052D0}"/>
              </a:ext>
            </a:extLst>
          </p:cNvPr>
          <p:cNvPicPr>
            <a:picLocks noChangeAspect="1"/>
          </p:cNvPicPr>
          <p:nvPr/>
        </p:nvPicPr>
        <p:blipFill>
          <a:blip r:embed="rId6"/>
          <a:stretch>
            <a:fillRect/>
          </a:stretch>
        </p:blipFill>
        <p:spPr>
          <a:xfrm>
            <a:off x="0" y="-33139"/>
            <a:ext cx="12263641" cy="6891140"/>
          </a:xfrm>
          <a:prstGeom prst="rect">
            <a:avLst/>
          </a:prstGeom>
        </p:spPr>
      </p:pic>
    </p:spTree>
    <p:extLst>
      <p:ext uri="{BB962C8B-B14F-4D97-AF65-F5344CB8AC3E}">
        <p14:creationId xmlns:p14="http://schemas.microsoft.com/office/powerpoint/2010/main" val="333569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0"/>
            <a:ext cx="10678142" cy="1325563"/>
          </a:xfrm>
        </p:spPr>
        <p:txBody>
          <a:bodyPr/>
          <a:lstStyle/>
          <a:p>
            <a:r>
              <a:rPr lang="en-US" dirty="0"/>
              <a:t>The full team</a:t>
            </a:r>
          </a:p>
        </p:txBody>
      </p:sp>
      <p:pic>
        <p:nvPicPr>
          <p:cNvPr id="61" name="Picture Placeholder 21" descr="Team member headshot">
            <a:extLst>
              <a:ext uri="{FF2B5EF4-FFF2-40B4-BE49-F238E27FC236}">
                <a16:creationId xmlns:a16="http://schemas.microsoft.com/office/drawing/2014/main" id="{E64AEA23-99EE-8546-A59A-590923ADA6C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750429" y="2068734"/>
            <a:ext cx="904987" cy="905641"/>
          </a:xfrm>
        </p:spPr>
      </p:pic>
      <p:sp>
        <p:nvSpPr>
          <p:cNvPr id="7" name="Text Placeholder 6">
            <a:extLst>
              <a:ext uri="{FF2B5EF4-FFF2-40B4-BE49-F238E27FC236}">
                <a16:creationId xmlns:a16="http://schemas.microsoft.com/office/drawing/2014/main" id="{ACC180CB-0C9D-0441-A2D3-F4EDC5DB9741}"/>
              </a:ext>
            </a:extLst>
          </p:cNvPr>
          <p:cNvSpPr>
            <a:spLocks noGrp="1"/>
          </p:cNvSpPr>
          <p:nvPr>
            <p:ph type="body" sz="quarter" idx="17"/>
          </p:nvPr>
        </p:nvSpPr>
        <p:spPr>
          <a:xfrm>
            <a:off x="750430" y="2994545"/>
            <a:ext cx="2281237" cy="347662"/>
          </a:xfrm>
        </p:spPr>
        <p:txBody>
          <a:bodyPr/>
          <a:lstStyle/>
          <a:p>
            <a:r>
              <a:rPr lang="en-US" dirty="0"/>
              <a:t>Takuma Hayashi</a:t>
            </a:r>
          </a:p>
        </p:txBody>
      </p:sp>
      <p:sp>
        <p:nvSpPr>
          <p:cNvPr id="8" name="Text Placeholder 7">
            <a:extLst>
              <a:ext uri="{FF2B5EF4-FFF2-40B4-BE49-F238E27FC236}">
                <a16:creationId xmlns:a16="http://schemas.microsoft.com/office/drawing/2014/main" id="{44627161-B78C-7646-8E85-99BD47FE64E0}"/>
              </a:ext>
            </a:extLst>
          </p:cNvPr>
          <p:cNvSpPr>
            <a:spLocks noGrp="1"/>
          </p:cNvSpPr>
          <p:nvPr>
            <p:ph type="body" sz="quarter" idx="18"/>
          </p:nvPr>
        </p:nvSpPr>
        <p:spPr>
          <a:xfrm>
            <a:off x="750429" y="3379791"/>
            <a:ext cx="2281237" cy="347662"/>
          </a:xfrm>
        </p:spPr>
        <p:txBody>
          <a:bodyPr/>
          <a:lstStyle/>
          <a:p>
            <a:r>
              <a:rPr lang="en-US" dirty="0"/>
              <a:t>President</a:t>
            </a:r>
          </a:p>
        </p:txBody>
      </p:sp>
      <p:pic>
        <p:nvPicPr>
          <p:cNvPr id="62" name="Picture Placeholder 50" descr="Team member headshot">
            <a:extLst>
              <a:ext uri="{FF2B5EF4-FFF2-40B4-BE49-F238E27FC236}">
                <a16:creationId xmlns:a16="http://schemas.microsoft.com/office/drawing/2014/main" id="{C17F05A5-CE13-1545-943B-E3644258662F}"/>
              </a:ext>
            </a:extLst>
          </p:cNvPr>
          <p:cNvPicPr>
            <a:picLocks noGrp="1" noChangeAspect="1"/>
          </p:cNvPicPr>
          <p:nvPr>
            <p:ph type="pic" sz="quarter" idx="28"/>
          </p:nvPr>
        </p:nvPicPr>
        <p:blipFill rotWithShape="1">
          <a:blip r:embed="rId3">
            <a:extLst>
              <a:ext uri="{28A0092B-C50C-407E-A947-70E740481C1C}">
                <a14:useLocalDpi xmlns:a14="http://schemas.microsoft.com/office/drawing/2010/main" val="0"/>
              </a:ext>
            </a:extLst>
          </a:blip>
          <a:srcRect/>
          <a:stretch/>
        </p:blipFill>
        <p:spPr>
          <a:xfrm>
            <a:off x="3549397" y="2068734"/>
            <a:ext cx="904987" cy="905641"/>
          </a:xfrm>
        </p:spPr>
      </p:pic>
      <p:sp>
        <p:nvSpPr>
          <p:cNvPr id="12" name="Text Placeholder 11">
            <a:extLst>
              <a:ext uri="{FF2B5EF4-FFF2-40B4-BE49-F238E27FC236}">
                <a16:creationId xmlns:a16="http://schemas.microsoft.com/office/drawing/2014/main" id="{E88BDBE3-DBB3-9040-95AC-86789B700450}"/>
              </a:ext>
            </a:extLst>
          </p:cNvPr>
          <p:cNvSpPr>
            <a:spLocks noGrp="1"/>
          </p:cNvSpPr>
          <p:nvPr>
            <p:ph type="body" sz="quarter" idx="29"/>
          </p:nvPr>
        </p:nvSpPr>
        <p:spPr>
          <a:xfrm>
            <a:off x="3549398" y="2994545"/>
            <a:ext cx="2281237" cy="347662"/>
          </a:xfrm>
        </p:spPr>
        <p:txBody>
          <a:bodyPr/>
          <a:lstStyle/>
          <a:p>
            <a:r>
              <a:rPr lang="en-US" dirty="0"/>
              <a:t>Mirjam Nilsson</a:t>
            </a:r>
          </a:p>
        </p:txBody>
      </p:sp>
      <p:sp>
        <p:nvSpPr>
          <p:cNvPr id="13" name="Text Placeholder 12">
            <a:extLst>
              <a:ext uri="{FF2B5EF4-FFF2-40B4-BE49-F238E27FC236}">
                <a16:creationId xmlns:a16="http://schemas.microsoft.com/office/drawing/2014/main" id="{D0969AD2-8004-9B40-90B0-0EBD95268B5A}"/>
              </a:ext>
            </a:extLst>
          </p:cNvPr>
          <p:cNvSpPr>
            <a:spLocks noGrp="1"/>
          </p:cNvSpPr>
          <p:nvPr>
            <p:ph type="body" sz="quarter" idx="30"/>
          </p:nvPr>
        </p:nvSpPr>
        <p:spPr>
          <a:xfrm>
            <a:off x="3549397" y="3379791"/>
            <a:ext cx="2281237" cy="347662"/>
          </a:xfrm>
        </p:spPr>
        <p:txBody>
          <a:bodyPr/>
          <a:lstStyle/>
          <a:p>
            <a:r>
              <a:rPr lang="en-US" dirty="0"/>
              <a:t>Chief Executive Officer</a:t>
            </a:r>
          </a:p>
        </p:txBody>
      </p:sp>
      <p:pic>
        <p:nvPicPr>
          <p:cNvPr id="63" name="Picture Placeholder 17" descr="Team member headshot">
            <a:extLst>
              <a:ext uri="{FF2B5EF4-FFF2-40B4-BE49-F238E27FC236}">
                <a16:creationId xmlns:a16="http://schemas.microsoft.com/office/drawing/2014/main" id="{F3C0B2AF-2268-AE4E-BACC-9FF64E86564C}"/>
              </a:ext>
            </a:extLst>
          </p:cNvPr>
          <p:cNvPicPr>
            <a:picLocks noGrp="1" noChangeAspect="1"/>
          </p:cNvPicPr>
          <p:nvPr>
            <p:ph type="pic" sz="quarter" idx="31"/>
          </p:nvPr>
        </p:nvPicPr>
        <p:blipFill rotWithShape="1">
          <a:blip r:embed="rId4">
            <a:extLst>
              <a:ext uri="{28A0092B-C50C-407E-A947-70E740481C1C}">
                <a14:useLocalDpi xmlns:a14="http://schemas.microsoft.com/office/drawing/2010/main" val="0"/>
              </a:ext>
            </a:extLst>
          </a:blip>
          <a:srcRect/>
          <a:stretch/>
        </p:blipFill>
        <p:spPr>
          <a:xfrm>
            <a:off x="6348367" y="2068734"/>
            <a:ext cx="904987" cy="905641"/>
          </a:xfrm>
        </p:spPr>
      </p:pic>
      <p:sp>
        <p:nvSpPr>
          <p:cNvPr id="15" name="Text Placeholder 14">
            <a:extLst>
              <a:ext uri="{FF2B5EF4-FFF2-40B4-BE49-F238E27FC236}">
                <a16:creationId xmlns:a16="http://schemas.microsoft.com/office/drawing/2014/main" id="{02C30DA5-B4D3-C343-8FEC-D62948BDA920}"/>
              </a:ext>
            </a:extLst>
          </p:cNvPr>
          <p:cNvSpPr>
            <a:spLocks noGrp="1"/>
          </p:cNvSpPr>
          <p:nvPr>
            <p:ph type="body" sz="quarter" idx="32"/>
          </p:nvPr>
        </p:nvSpPr>
        <p:spPr>
          <a:xfrm>
            <a:off x="6348368" y="2994545"/>
            <a:ext cx="2281237" cy="347662"/>
          </a:xfrm>
        </p:spPr>
        <p:txBody>
          <a:bodyPr/>
          <a:lstStyle/>
          <a:p>
            <a:r>
              <a:rPr lang="en-US" dirty="0"/>
              <a:t>Flora Berggren</a:t>
            </a:r>
          </a:p>
        </p:txBody>
      </p:sp>
      <p:sp>
        <p:nvSpPr>
          <p:cNvPr id="16" name="Text Placeholder 15">
            <a:extLst>
              <a:ext uri="{FF2B5EF4-FFF2-40B4-BE49-F238E27FC236}">
                <a16:creationId xmlns:a16="http://schemas.microsoft.com/office/drawing/2014/main" id="{CD202676-78EE-3240-950B-84A1520E27EE}"/>
              </a:ext>
            </a:extLst>
          </p:cNvPr>
          <p:cNvSpPr>
            <a:spLocks noGrp="1"/>
          </p:cNvSpPr>
          <p:nvPr>
            <p:ph type="body" sz="quarter" idx="33"/>
          </p:nvPr>
        </p:nvSpPr>
        <p:spPr>
          <a:xfrm>
            <a:off x="6348367" y="3379791"/>
            <a:ext cx="2281237" cy="347662"/>
          </a:xfrm>
        </p:spPr>
        <p:txBody>
          <a:bodyPr/>
          <a:lstStyle/>
          <a:p>
            <a:r>
              <a:rPr lang="en-US" dirty="0"/>
              <a:t>Chief Operations Manager</a:t>
            </a:r>
          </a:p>
        </p:txBody>
      </p:sp>
      <p:pic>
        <p:nvPicPr>
          <p:cNvPr id="64" name="Picture Placeholder 19" descr="Team member headshot">
            <a:extLst>
              <a:ext uri="{FF2B5EF4-FFF2-40B4-BE49-F238E27FC236}">
                <a16:creationId xmlns:a16="http://schemas.microsoft.com/office/drawing/2014/main" id="{F2FCDCCE-6383-4047-9485-41AA1E24E8E2}"/>
              </a:ext>
            </a:extLst>
          </p:cNvPr>
          <p:cNvPicPr>
            <a:picLocks noGrp="1" noChangeAspect="1"/>
          </p:cNvPicPr>
          <p:nvPr>
            <p:ph type="pic" sz="quarter" idx="34"/>
          </p:nvPr>
        </p:nvPicPr>
        <p:blipFill rotWithShape="1">
          <a:blip r:embed="rId5">
            <a:extLst>
              <a:ext uri="{28A0092B-C50C-407E-A947-70E740481C1C}">
                <a14:useLocalDpi xmlns:a14="http://schemas.microsoft.com/office/drawing/2010/main" val="0"/>
              </a:ext>
            </a:extLst>
          </a:blip>
          <a:srcRect/>
          <a:stretch/>
        </p:blipFill>
        <p:spPr>
          <a:xfrm>
            <a:off x="9147335" y="2068734"/>
            <a:ext cx="904987" cy="905641"/>
          </a:xfrm>
        </p:spPr>
      </p:pic>
      <p:sp>
        <p:nvSpPr>
          <p:cNvPr id="18" name="Text Placeholder 17">
            <a:extLst>
              <a:ext uri="{FF2B5EF4-FFF2-40B4-BE49-F238E27FC236}">
                <a16:creationId xmlns:a16="http://schemas.microsoft.com/office/drawing/2014/main" id="{7C503641-A7D5-AD48-A486-CD57C1620326}"/>
              </a:ext>
            </a:extLst>
          </p:cNvPr>
          <p:cNvSpPr>
            <a:spLocks noGrp="1"/>
          </p:cNvSpPr>
          <p:nvPr>
            <p:ph type="body" sz="quarter" idx="35"/>
          </p:nvPr>
        </p:nvSpPr>
        <p:spPr>
          <a:xfrm>
            <a:off x="9147336" y="2994545"/>
            <a:ext cx="2281237" cy="347662"/>
          </a:xfrm>
        </p:spPr>
        <p:txBody>
          <a:bodyPr/>
          <a:lstStyle/>
          <a:p>
            <a:r>
              <a:rPr lang="en-US" dirty="0"/>
              <a:t>Rajesh Santoshi</a:t>
            </a:r>
          </a:p>
        </p:txBody>
      </p:sp>
      <p:sp>
        <p:nvSpPr>
          <p:cNvPr id="19" name="Text Placeholder 18">
            <a:extLst>
              <a:ext uri="{FF2B5EF4-FFF2-40B4-BE49-F238E27FC236}">
                <a16:creationId xmlns:a16="http://schemas.microsoft.com/office/drawing/2014/main" id="{BBEE7C7B-4D43-1342-88B5-B6F833D51AE8}"/>
              </a:ext>
            </a:extLst>
          </p:cNvPr>
          <p:cNvSpPr>
            <a:spLocks noGrp="1"/>
          </p:cNvSpPr>
          <p:nvPr>
            <p:ph type="body" sz="quarter" idx="36"/>
          </p:nvPr>
        </p:nvSpPr>
        <p:spPr>
          <a:xfrm>
            <a:off x="9147335" y="3379791"/>
            <a:ext cx="2281237" cy="347662"/>
          </a:xfrm>
        </p:spPr>
        <p:txBody>
          <a:bodyPr/>
          <a:lstStyle/>
          <a:p>
            <a:r>
              <a:rPr lang="en-US" dirty="0"/>
              <a:t>VP Marketing</a:t>
            </a:r>
          </a:p>
        </p:txBody>
      </p:sp>
      <p:pic>
        <p:nvPicPr>
          <p:cNvPr id="65" name="Picture Placeholder 15" descr="Team member headshot">
            <a:extLst>
              <a:ext uri="{FF2B5EF4-FFF2-40B4-BE49-F238E27FC236}">
                <a16:creationId xmlns:a16="http://schemas.microsoft.com/office/drawing/2014/main" id="{1A89579F-2EA4-E049-9B78-D2237993CDAB}"/>
              </a:ext>
            </a:extLst>
          </p:cNvPr>
          <p:cNvPicPr>
            <a:picLocks noGrp="1" noChangeAspect="1"/>
          </p:cNvPicPr>
          <p:nvPr>
            <p:ph type="pic" sz="quarter" idx="37"/>
          </p:nvPr>
        </p:nvPicPr>
        <p:blipFill rotWithShape="1">
          <a:blip r:embed="rId6">
            <a:extLst>
              <a:ext uri="{28A0092B-C50C-407E-A947-70E740481C1C}">
                <a14:useLocalDpi xmlns:a14="http://schemas.microsoft.com/office/drawing/2010/main" val="0"/>
              </a:ext>
            </a:extLst>
          </a:blip>
          <a:srcRect/>
          <a:stretch/>
        </p:blipFill>
        <p:spPr>
          <a:xfrm>
            <a:off x="750429" y="4118551"/>
            <a:ext cx="904987" cy="905641"/>
          </a:xfrm>
        </p:spPr>
      </p:pic>
      <p:sp>
        <p:nvSpPr>
          <p:cNvPr id="21" name="Text Placeholder 20">
            <a:extLst>
              <a:ext uri="{FF2B5EF4-FFF2-40B4-BE49-F238E27FC236}">
                <a16:creationId xmlns:a16="http://schemas.microsoft.com/office/drawing/2014/main" id="{F8C89E42-8364-1040-9DF6-7305561F98D7}"/>
              </a:ext>
            </a:extLst>
          </p:cNvPr>
          <p:cNvSpPr>
            <a:spLocks noGrp="1"/>
          </p:cNvSpPr>
          <p:nvPr>
            <p:ph type="body" sz="quarter" idx="38"/>
          </p:nvPr>
        </p:nvSpPr>
        <p:spPr>
          <a:xfrm>
            <a:off x="750430" y="5044362"/>
            <a:ext cx="2281237" cy="347662"/>
          </a:xfrm>
        </p:spPr>
        <p:txBody>
          <a:bodyPr/>
          <a:lstStyle/>
          <a:p>
            <a:r>
              <a:rPr lang="en-US" dirty="0"/>
              <a:t>Graham Barnes</a:t>
            </a:r>
          </a:p>
        </p:txBody>
      </p:sp>
      <p:sp>
        <p:nvSpPr>
          <p:cNvPr id="22" name="Text Placeholder 21">
            <a:extLst>
              <a:ext uri="{FF2B5EF4-FFF2-40B4-BE49-F238E27FC236}">
                <a16:creationId xmlns:a16="http://schemas.microsoft.com/office/drawing/2014/main" id="{B05EDAD8-33DD-0B49-9FA0-360E67ED9B6A}"/>
              </a:ext>
            </a:extLst>
          </p:cNvPr>
          <p:cNvSpPr>
            <a:spLocks noGrp="1"/>
          </p:cNvSpPr>
          <p:nvPr>
            <p:ph type="body" sz="quarter" idx="39"/>
          </p:nvPr>
        </p:nvSpPr>
        <p:spPr>
          <a:xfrm>
            <a:off x="750429" y="5429608"/>
            <a:ext cx="2281237" cy="347662"/>
          </a:xfrm>
        </p:spPr>
        <p:txBody>
          <a:bodyPr/>
          <a:lstStyle/>
          <a:p>
            <a:r>
              <a:rPr lang="en-US" dirty="0"/>
              <a:t>VP Product</a:t>
            </a:r>
          </a:p>
        </p:txBody>
      </p:sp>
      <p:pic>
        <p:nvPicPr>
          <p:cNvPr id="66" name="Picture Placeholder 48" descr="Team member headshot">
            <a:extLst>
              <a:ext uri="{FF2B5EF4-FFF2-40B4-BE49-F238E27FC236}">
                <a16:creationId xmlns:a16="http://schemas.microsoft.com/office/drawing/2014/main" id="{4E145096-B7BF-9C4C-97FA-308F61FE406A}"/>
              </a:ext>
            </a:extLst>
          </p:cNvPr>
          <p:cNvPicPr>
            <a:picLocks noGrp="1" noChangeAspect="1"/>
          </p:cNvPicPr>
          <p:nvPr>
            <p:ph type="pic" sz="quarter" idx="40"/>
          </p:nvPr>
        </p:nvPicPr>
        <p:blipFill rotWithShape="1">
          <a:blip r:embed="rId7">
            <a:extLst>
              <a:ext uri="{28A0092B-C50C-407E-A947-70E740481C1C}">
                <a14:useLocalDpi xmlns:a14="http://schemas.microsoft.com/office/drawing/2010/main" val="0"/>
              </a:ext>
            </a:extLst>
          </a:blip>
          <a:srcRect/>
          <a:stretch/>
        </p:blipFill>
        <p:spPr>
          <a:xfrm>
            <a:off x="3549397" y="4118551"/>
            <a:ext cx="904987" cy="905641"/>
          </a:xfrm>
        </p:spPr>
      </p:pic>
      <p:sp>
        <p:nvSpPr>
          <p:cNvPr id="24" name="Text Placeholder 23">
            <a:extLst>
              <a:ext uri="{FF2B5EF4-FFF2-40B4-BE49-F238E27FC236}">
                <a16:creationId xmlns:a16="http://schemas.microsoft.com/office/drawing/2014/main" id="{9B1711A4-C7D5-8D4D-82CD-4FBE8CC7FFE7}"/>
              </a:ext>
            </a:extLst>
          </p:cNvPr>
          <p:cNvSpPr>
            <a:spLocks noGrp="1"/>
          </p:cNvSpPr>
          <p:nvPr>
            <p:ph type="body" sz="quarter" idx="41"/>
          </p:nvPr>
        </p:nvSpPr>
        <p:spPr>
          <a:xfrm>
            <a:off x="3549398" y="5044362"/>
            <a:ext cx="2281237" cy="347662"/>
          </a:xfrm>
        </p:spPr>
        <p:txBody>
          <a:bodyPr/>
          <a:lstStyle/>
          <a:p>
            <a:r>
              <a:rPr lang="en-US" dirty="0"/>
              <a:t>Rowan Murphy</a:t>
            </a:r>
          </a:p>
        </p:txBody>
      </p:sp>
      <p:sp>
        <p:nvSpPr>
          <p:cNvPr id="25" name="Text Placeholder 24">
            <a:extLst>
              <a:ext uri="{FF2B5EF4-FFF2-40B4-BE49-F238E27FC236}">
                <a16:creationId xmlns:a16="http://schemas.microsoft.com/office/drawing/2014/main" id="{1D585144-668F-6141-B4A4-98C6E14ACA71}"/>
              </a:ext>
            </a:extLst>
          </p:cNvPr>
          <p:cNvSpPr>
            <a:spLocks noGrp="1"/>
          </p:cNvSpPr>
          <p:nvPr>
            <p:ph type="body" sz="quarter" idx="42"/>
          </p:nvPr>
        </p:nvSpPr>
        <p:spPr>
          <a:xfrm>
            <a:off x="3549397" y="5429608"/>
            <a:ext cx="2281237" cy="347662"/>
          </a:xfrm>
        </p:spPr>
        <p:txBody>
          <a:bodyPr/>
          <a:lstStyle/>
          <a:p>
            <a:r>
              <a:rPr lang="en-US" dirty="0"/>
              <a:t>SEO Strategist</a:t>
            </a:r>
          </a:p>
        </p:txBody>
      </p:sp>
      <p:pic>
        <p:nvPicPr>
          <p:cNvPr id="67" name="Picture Placeholder 52" descr="Team member headshot">
            <a:extLst>
              <a:ext uri="{FF2B5EF4-FFF2-40B4-BE49-F238E27FC236}">
                <a16:creationId xmlns:a16="http://schemas.microsoft.com/office/drawing/2014/main" id="{25B94F1A-D947-AF4E-BC9D-9B02C4E4EB30}"/>
              </a:ext>
            </a:extLst>
          </p:cNvPr>
          <p:cNvPicPr>
            <a:picLocks noGrp="1" noChangeAspect="1"/>
          </p:cNvPicPr>
          <p:nvPr>
            <p:ph type="pic" sz="quarter" idx="43"/>
          </p:nvPr>
        </p:nvPicPr>
        <p:blipFill rotWithShape="1">
          <a:blip r:embed="rId8">
            <a:extLst>
              <a:ext uri="{28A0092B-C50C-407E-A947-70E740481C1C}">
                <a14:useLocalDpi xmlns:a14="http://schemas.microsoft.com/office/drawing/2010/main" val="0"/>
              </a:ext>
            </a:extLst>
          </a:blip>
          <a:srcRect/>
          <a:stretch/>
        </p:blipFill>
        <p:spPr>
          <a:xfrm>
            <a:off x="6348367" y="4118551"/>
            <a:ext cx="904987" cy="905641"/>
          </a:xfrm>
        </p:spPr>
      </p:pic>
      <p:sp>
        <p:nvSpPr>
          <p:cNvPr id="27" name="Text Placeholder 26">
            <a:extLst>
              <a:ext uri="{FF2B5EF4-FFF2-40B4-BE49-F238E27FC236}">
                <a16:creationId xmlns:a16="http://schemas.microsoft.com/office/drawing/2014/main" id="{C63E461E-3AFB-0843-B481-D906526D48B2}"/>
              </a:ext>
            </a:extLst>
          </p:cNvPr>
          <p:cNvSpPr>
            <a:spLocks noGrp="1"/>
          </p:cNvSpPr>
          <p:nvPr>
            <p:ph type="body" sz="quarter" idx="44"/>
          </p:nvPr>
        </p:nvSpPr>
        <p:spPr>
          <a:xfrm>
            <a:off x="6348368" y="5044362"/>
            <a:ext cx="2281237" cy="347662"/>
          </a:xfrm>
        </p:spPr>
        <p:txBody>
          <a:bodyPr/>
          <a:lstStyle/>
          <a:p>
            <a:r>
              <a:rPr lang="en-US" dirty="0"/>
              <a:t>Elizabeth Moore</a:t>
            </a:r>
          </a:p>
        </p:txBody>
      </p:sp>
      <p:sp>
        <p:nvSpPr>
          <p:cNvPr id="28" name="Text Placeholder 27">
            <a:extLst>
              <a:ext uri="{FF2B5EF4-FFF2-40B4-BE49-F238E27FC236}">
                <a16:creationId xmlns:a16="http://schemas.microsoft.com/office/drawing/2014/main" id="{83F586E4-67FA-B94C-AF67-F2E5E6E54157}"/>
              </a:ext>
            </a:extLst>
          </p:cNvPr>
          <p:cNvSpPr>
            <a:spLocks noGrp="1"/>
          </p:cNvSpPr>
          <p:nvPr>
            <p:ph type="body" sz="quarter" idx="45"/>
          </p:nvPr>
        </p:nvSpPr>
        <p:spPr>
          <a:xfrm>
            <a:off x="6348367" y="5429608"/>
            <a:ext cx="2281237" cy="347662"/>
          </a:xfrm>
        </p:spPr>
        <p:txBody>
          <a:bodyPr/>
          <a:lstStyle/>
          <a:p>
            <a:r>
              <a:rPr lang="en-US" dirty="0"/>
              <a:t>Product Designer</a:t>
            </a:r>
          </a:p>
        </p:txBody>
      </p:sp>
      <p:pic>
        <p:nvPicPr>
          <p:cNvPr id="68" name="Picture Placeholder 54" descr="Team member headshot">
            <a:extLst>
              <a:ext uri="{FF2B5EF4-FFF2-40B4-BE49-F238E27FC236}">
                <a16:creationId xmlns:a16="http://schemas.microsoft.com/office/drawing/2014/main" id="{7E3F00C5-0B4F-FE4F-9561-1EB505B31873}"/>
              </a:ext>
            </a:extLst>
          </p:cNvPr>
          <p:cNvPicPr>
            <a:picLocks noGrp="1" noChangeAspect="1"/>
          </p:cNvPicPr>
          <p:nvPr>
            <p:ph type="pic" sz="quarter" idx="46"/>
          </p:nvPr>
        </p:nvPicPr>
        <p:blipFill rotWithShape="1">
          <a:blip r:embed="rId9">
            <a:extLst>
              <a:ext uri="{28A0092B-C50C-407E-A947-70E740481C1C}">
                <a14:useLocalDpi xmlns:a14="http://schemas.microsoft.com/office/drawing/2010/main" val="0"/>
              </a:ext>
            </a:extLst>
          </a:blip>
          <a:srcRect/>
          <a:stretch/>
        </p:blipFill>
        <p:spPr>
          <a:xfrm>
            <a:off x="9147335" y="4118551"/>
            <a:ext cx="904987" cy="905641"/>
          </a:xfrm>
        </p:spPr>
      </p:pic>
      <p:sp>
        <p:nvSpPr>
          <p:cNvPr id="36" name="Text Placeholder 35">
            <a:extLst>
              <a:ext uri="{FF2B5EF4-FFF2-40B4-BE49-F238E27FC236}">
                <a16:creationId xmlns:a16="http://schemas.microsoft.com/office/drawing/2014/main" id="{875B85E2-950C-CB45-A7F7-DE257EA20BB3}"/>
              </a:ext>
            </a:extLst>
          </p:cNvPr>
          <p:cNvSpPr>
            <a:spLocks noGrp="1"/>
          </p:cNvSpPr>
          <p:nvPr>
            <p:ph type="body" sz="quarter" idx="47"/>
          </p:nvPr>
        </p:nvSpPr>
        <p:spPr>
          <a:xfrm>
            <a:off x="9147336" y="5044362"/>
            <a:ext cx="2281237" cy="347662"/>
          </a:xfrm>
        </p:spPr>
        <p:txBody>
          <a:bodyPr/>
          <a:lstStyle/>
          <a:p>
            <a:r>
              <a:rPr lang="en-US" dirty="0"/>
              <a:t>Robin Kline</a:t>
            </a:r>
          </a:p>
        </p:txBody>
      </p:sp>
      <p:sp>
        <p:nvSpPr>
          <p:cNvPr id="37" name="Text Placeholder 36">
            <a:extLst>
              <a:ext uri="{FF2B5EF4-FFF2-40B4-BE49-F238E27FC236}">
                <a16:creationId xmlns:a16="http://schemas.microsoft.com/office/drawing/2014/main" id="{FC8EFF8B-CC40-9646-AAFC-092814DA02AD}"/>
              </a:ext>
            </a:extLst>
          </p:cNvPr>
          <p:cNvSpPr>
            <a:spLocks noGrp="1"/>
          </p:cNvSpPr>
          <p:nvPr>
            <p:ph type="body" sz="quarter" idx="48"/>
          </p:nvPr>
        </p:nvSpPr>
        <p:spPr>
          <a:xfrm>
            <a:off x="9147335" y="5429608"/>
            <a:ext cx="2281237" cy="347662"/>
          </a:xfrm>
        </p:spPr>
        <p:txBody>
          <a:bodyPr/>
          <a:lstStyle/>
          <a:p>
            <a:r>
              <a:rPr lang="en-US" dirty="0"/>
              <a:t>Content Developer</a:t>
            </a:r>
          </a:p>
        </p:txBody>
      </p:sp>
      <p:sp>
        <p:nvSpPr>
          <p:cNvPr id="4" name="Footer Placeholder 3">
            <a:extLst>
              <a:ext uri="{FF2B5EF4-FFF2-40B4-BE49-F238E27FC236}">
                <a16:creationId xmlns:a16="http://schemas.microsoft.com/office/drawing/2014/main" id="{E9CE3E8F-3700-FE42-BA65-89071D20A786}"/>
              </a:ext>
            </a:extLst>
          </p:cNvPr>
          <p:cNvSpPr>
            <a:spLocks noGrp="1"/>
          </p:cNvSpPr>
          <p:nvPr>
            <p:ph type="ftr" sz="quarter" idx="26"/>
          </p:nvPr>
        </p:nvSpPr>
        <p:spPr>
          <a:xfrm>
            <a:off x="4038600"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352A2850-23AF-A249-8907-5DAF2E2D2269}"/>
              </a:ext>
            </a:extLst>
          </p:cNvPr>
          <p:cNvSpPr>
            <a:spLocks noGrp="1"/>
          </p:cNvSpPr>
          <p:nvPr>
            <p:ph type="sldNum" sz="quarter" idx="27"/>
          </p:nvPr>
        </p:nvSpPr>
        <p:spPr>
          <a:xfrm>
            <a:off x="9067800" y="6356350"/>
            <a:ext cx="2743200" cy="365125"/>
          </a:xfrm>
        </p:spPr>
        <p:txBody>
          <a:bodyPr/>
          <a:lstStyle/>
          <a:p>
            <a:fld id="{294A09A9-5501-47C1-A89A-A340965A2BE2}" type="slidenum">
              <a:rPr lang="en-US" smtClean="0"/>
              <a:pPr/>
              <a:t>8</a:t>
            </a:fld>
            <a:endParaRPr lang="en-US" dirty="0"/>
          </a:p>
        </p:txBody>
      </p:sp>
      <p:pic>
        <p:nvPicPr>
          <p:cNvPr id="3" name="Рисунок 2">
            <a:extLst>
              <a:ext uri="{FF2B5EF4-FFF2-40B4-BE49-F238E27FC236}">
                <a16:creationId xmlns:a16="http://schemas.microsoft.com/office/drawing/2014/main" id="{6FA1DF32-68C4-8444-72A3-A64592CDD166}"/>
              </a:ext>
            </a:extLst>
          </p:cNvPr>
          <p:cNvPicPr>
            <a:picLocks noChangeAspect="1"/>
          </p:cNvPicPr>
          <p:nvPr/>
        </p:nvPicPr>
        <p:blipFill>
          <a:blip r:embed="rId10"/>
          <a:stretch>
            <a:fillRect/>
          </a:stretch>
        </p:blipFill>
        <p:spPr>
          <a:xfrm>
            <a:off x="21794" y="1"/>
            <a:ext cx="12170206" cy="6682870"/>
          </a:xfrm>
          <a:prstGeom prst="rect">
            <a:avLst/>
          </a:prstGeom>
        </p:spPr>
      </p:pic>
    </p:spTree>
    <p:extLst>
      <p:ext uri="{BB962C8B-B14F-4D97-AF65-F5344CB8AC3E}">
        <p14:creationId xmlns:p14="http://schemas.microsoft.com/office/powerpoint/2010/main" val="339626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491453" y="471487"/>
            <a:ext cx="8125138" cy="2957513"/>
          </a:xfrm>
        </p:spPr>
        <p:txBody>
          <a:bodyPr>
            <a:normAutofit fontScale="90000"/>
          </a:bodyPr>
          <a:lstStyle/>
          <a:p>
            <a:r>
              <a:rPr lang="ru-RU" b="0" i="0" u="none" strike="noStrike" dirty="0">
                <a:solidFill>
                  <a:srgbClr val="333333"/>
                </a:solidFill>
                <a:effectLst/>
                <a:latin typeface="Helvetica Neue" panose="02000503000000020004" pitchFamily="2"/>
              </a:rPr>
              <a:t>құрал </a:t>
            </a:r>
            <a:r>
              <a:rPr lang="ru-RU" b="0" i="0" u="none" strike="noStrike" dirty="0" err="1">
                <a:solidFill>
                  <a:srgbClr val="333333"/>
                </a:solidFill>
                <a:effectLst/>
                <a:latin typeface="Helvetica Neue" panose="02000503000000020004" pitchFamily="2"/>
              </a:rPr>
              <a:t>жабдықтар</a:t>
            </a:r>
            <a:r>
              <a:rPr lang="ru-RU" b="0" i="0" u="none" strike="noStrike" dirty="0">
                <a:solidFill>
                  <a:srgbClr val="333333"/>
                </a:solidFill>
                <a:effectLst/>
                <a:latin typeface="Helvetica Neue" panose="02000503000000020004" pitchFamily="2"/>
              </a:rPr>
              <a:t>: 1. 005500</a:t>
            </a:r>
            <a:br>
              <a:rPr lang="ru-RU" dirty="0"/>
            </a:br>
            <a:r>
              <a:rPr lang="ru-RU" b="0" i="0" u="none" strike="noStrike" dirty="0">
                <a:solidFill>
                  <a:srgbClr val="333333"/>
                </a:solidFill>
                <a:effectLst/>
                <a:latin typeface="Helvetica Neue" panose="02000503000000020004" pitchFamily="2"/>
              </a:rPr>
              <a:t>– Интернет </a:t>
            </a:r>
            <a:r>
              <a:rPr lang="ru-RU" b="0" i="0" u="none" strike="noStrike" dirty="0" err="1">
                <a:solidFill>
                  <a:srgbClr val="333333"/>
                </a:solidFill>
                <a:effectLst/>
                <a:latin typeface="Helvetica Neue" panose="02000503000000020004" pitchFamily="2"/>
              </a:rPr>
              <a:t>қостыру</a:t>
            </a:r>
            <a:r>
              <a:rPr lang="ru-RU" b="0" i="0" u="none" strike="noStrike" dirty="0">
                <a:solidFill>
                  <a:srgbClr val="333333"/>
                </a:solidFill>
                <a:effectLst/>
                <a:latin typeface="Helvetica Neue" panose="02000503000000020004" pitchFamily="2"/>
              </a:rPr>
              <a:t> – 20 000</a:t>
            </a:r>
            <a:br>
              <a:rPr lang="ru-RU" dirty="0"/>
            </a:br>
            <a:r>
              <a:rPr lang="ru-RU" b="0" i="0" u="none" strike="noStrike" dirty="0">
                <a:solidFill>
                  <a:srgbClr val="333333"/>
                </a:solidFill>
                <a:effectLst/>
                <a:latin typeface="Helvetica Neue" panose="02000503000000020004" pitchFamily="2"/>
              </a:rPr>
              <a:t>теңге.</a:t>
            </a:r>
            <a:br>
              <a:rPr lang="kk-KZ" b="0" dirty="0">
                <a:solidFill>
                  <a:srgbClr val="333333"/>
                </a:solidFill>
                <a:latin typeface="Helvetica Neue" panose="02000503000000020004" pitchFamily="2"/>
              </a:rPr>
            </a:br>
            <a:r>
              <a:rPr lang="kk-KZ" b="0" dirty="0">
                <a:solidFill>
                  <a:srgbClr val="333333"/>
                </a:solidFill>
                <a:latin typeface="Helvetica Neue" panose="02000503000000020004" pitchFamily="2"/>
              </a:rPr>
              <a:t>Айлық жалақы:500.000тг</a:t>
            </a:r>
            <a:br>
              <a:rPr lang="kk-KZ" b="0" dirty="0">
                <a:solidFill>
                  <a:srgbClr val="333333"/>
                </a:solidFill>
                <a:latin typeface="Helvetica Neue" panose="02000503000000020004" pitchFamily="2"/>
              </a:rPr>
            </a:br>
            <a:endParaRPr lang="en-US" dirty="0"/>
          </a:p>
        </p:txBody>
      </p:sp>
      <p:sp>
        <p:nvSpPr>
          <p:cNvPr id="11" name="Footer Placeholder 10">
            <a:extLst>
              <a:ext uri="{FF2B5EF4-FFF2-40B4-BE49-F238E27FC236}">
                <a16:creationId xmlns:a16="http://schemas.microsoft.com/office/drawing/2014/main" id="{EBF4ECF3-F211-3447-AF95-22487182EEF2}"/>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700209266"/>
      </p:ext>
    </p:extLst>
  </p:cSld>
  <p:clrMapOvr>
    <a:masterClrMapping/>
  </p:clrMapOvr>
</p:sld>
</file>

<file path=ppt/theme/theme1.xml><?xml version="1.0" encoding="utf-8"?>
<a:theme xmlns:a="http://schemas.openxmlformats.org/drawingml/2006/main" name="Тема Offic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presentation" id="{4A1BE7B5-16BB-4EDB-94C0-CDDC43FF64E7}" vid="{7F008C83-F8F9-4FE6-A625-57BD0F448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81C465B7-820B-4DEA-AB4B-5167C1BE9075}">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3.xml><?xml version="1.0" encoding="utf-8"?>
<ds:datastoreItem xmlns:ds="http://schemas.openxmlformats.org/officeDocument/2006/customXml" ds:itemID="{1342FAFE-88B4-49B4-9588-86CB0E564E50}">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Широкоэкранный</PresentationFormat>
  <Paragraphs>142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Бизнес-жоспар</vt:lpstr>
      <vt:lpstr>Бизнес-жоспар</vt:lpstr>
      <vt:lpstr>Интернет дүкен</vt:lpstr>
      <vt:lpstr>Басты тұтынушылар</vt:lpstr>
      <vt:lpstr>Презентация PowerPoint</vt:lpstr>
      <vt:lpstr>Енді сіз кәсіпкерлік қандай әртүрлі болуы мүмкін екенін білсеңіз, сабақтың басталуына оралайық және кәсіпкерліктің мемлекеттің дамуы үшін неге маңызды екендігі туралы ойланып көрейік.  Біз сіздермен кәсіпкерлік - бұл тұтынушылардың қажеттіліктерін қанағаттандыратын игіліктерді өндіру немесе қайта бөлу екенін айттық. Сондықтан кәсіпкерлік қызмет есебінен қоғамның байып жатқаны анық, тұтынушылар жаңа тауарлар мен қызметтерге қол жеткізе алады, кірістер мен шығыстарға байланысты неғұрлым сапалы немесе арзан тауарларды таңдай алады. Кәсіпкерлік бәсекелестіктің болуына немесе болмауына әсер етеді. Бір өнімді өндіретін бәсекеге қабілетті фирмалар неғұрлым көп болса, оның деңгейі соғұрлым жоғары, демек, тұтынушы алдында үлкен таңдау тұр. </vt:lpstr>
      <vt:lpstr>Meet our team</vt:lpstr>
      <vt:lpstr>The full team</vt:lpstr>
      <vt:lpstr>құрал жабдықтар: 1. 005500 – Интернет қостыру – 20 000 теңге. Айлық жалақы:500.000тг </vt:lpstr>
      <vt:lpstr>Қаржы жоспар</vt:lpstr>
      <vt:lpstr>Areas of focus</vt:lpstr>
      <vt:lpstr>How we get there</vt:lpstr>
      <vt:lpstr>Summary </vt:lpstr>
      <vt:lpstr>Назарларыңызға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Бизнес-жоспар</dc:title>
  <dc:creator>aishamedeu1@icloud.com</dc:creator>
  <cp:lastModifiedBy>aishamedeu1@icloud.com</cp:lastModifiedBy>
  <cp:revision>3</cp:revision>
  <dcterms:created xsi:type="dcterms:W3CDTF">2024-02-26T15:30:08Z</dcterms:created>
  <dcterms:modified xsi:type="dcterms:W3CDTF">2024-03-04T15:13:40Z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