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309" r:id="rId8"/>
    <p:sldId id="264" r:id="rId9"/>
    <p:sldId id="265" r:id="rId10"/>
    <p:sldId id="266" r:id="rId11"/>
    <p:sldId id="313" r:id="rId12"/>
    <p:sldId id="267" r:id="rId13"/>
    <p:sldId id="314" r:id="rId14"/>
    <p:sldId id="268" r:id="rId15"/>
    <p:sldId id="315" r:id="rId16"/>
    <p:sldId id="273" r:id="rId17"/>
    <p:sldId id="274" r:id="rId18"/>
    <p:sldId id="275" r:id="rId19"/>
    <p:sldId id="276" r:id="rId20"/>
    <p:sldId id="277" r:id="rId21"/>
    <p:sldId id="278" r:id="rId22"/>
    <p:sldId id="279" r:id="rId23"/>
    <p:sldId id="281" r:id="rId24"/>
    <p:sldId id="280" r:id="rId25"/>
    <p:sldId id="282" r:id="rId26"/>
    <p:sldId id="283" r:id="rId27"/>
    <p:sldId id="284" r:id="rId28"/>
    <p:sldId id="322" r:id="rId29"/>
    <p:sldId id="326" r:id="rId30"/>
    <p:sldId id="285" r:id="rId31"/>
    <p:sldId id="323" r:id="rId32"/>
    <p:sldId id="327" r:id="rId33"/>
    <p:sldId id="286" r:id="rId34"/>
    <p:sldId id="324" r:id="rId35"/>
    <p:sldId id="328" r:id="rId36"/>
    <p:sldId id="287" r:id="rId37"/>
    <p:sldId id="317" r:id="rId38"/>
    <p:sldId id="329" r:id="rId39"/>
    <p:sldId id="288" r:id="rId40"/>
    <p:sldId id="318" r:id="rId41"/>
    <p:sldId id="330" r:id="rId42"/>
    <p:sldId id="289" r:id="rId43"/>
    <p:sldId id="319" r:id="rId44"/>
    <p:sldId id="331" r:id="rId45"/>
    <p:sldId id="290" r:id="rId46"/>
    <p:sldId id="320" r:id="rId47"/>
    <p:sldId id="332" r:id="rId48"/>
    <p:sldId id="291" r:id="rId49"/>
    <p:sldId id="325" r:id="rId50"/>
    <p:sldId id="333" r:id="rId51"/>
    <p:sldId id="292" r:id="rId52"/>
    <p:sldId id="321" r:id="rId53"/>
    <p:sldId id="293" r:id="rId54"/>
    <p:sldId id="294" r:id="rId55"/>
    <p:sldId id="296" r:id="rId56"/>
    <p:sldId id="297" r:id="rId57"/>
    <p:sldId id="299" r:id="rId58"/>
    <p:sldId id="300" r:id="rId59"/>
    <p:sldId id="301" r:id="rId60"/>
    <p:sldId id="303" r:id="rId61"/>
    <p:sldId id="304" r:id="rId62"/>
    <p:sldId id="308" r:id="rId63"/>
    <p:sldId id="305" r:id="rId64"/>
    <p:sldId id="306" r:id="rId65"/>
    <p:sldId id="310" r:id="rId66"/>
    <p:sldId id="307"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46" d="100"/>
          <a:sy n="46" d="100"/>
        </p:scale>
        <p:origin x="-2262" y="-9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9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04.02.2020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04.02.2020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04.02.2020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0.xml"/><Relationship Id="rId7" Type="http://schemas.openxmlformats.org/officeDocument/2006/relationships/slide" Target="slide42.xml"/><Relationship Id="rId2"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39.xml"/><Relationship Id="rId5" Type="http://schemas.openxmlformats.org/officeDocument/2006/relationships/slide" Target="slide36.xml"/><Relationship Id="rId10" Type="http://schemas.openxmlformats.org/officeDocument/2006/relationships/slide" Target="slide51.xml"/><Relationship Id="rId4" Type="http://schemas.openxmlformats.org/officeDocument/2006/relationships/slide" Target="slide33.xml"/><Relationship Id="rId9" Type="http://schemas.openxmlformats.org/officeDocument/2006/relationships/slide" Target="slide48.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0.xml"/><Relationship Id="rId7" Type="http://schemas.openxmlformats.org/officeDocument/2006/relationships/slide" Target="slide42.xml"/><Relationship Id="rId2"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39.xml"/><Relationship Id="rId5" Type="http://schemas.openxmlformats.org/officeDocument/2006/relationships/slide" Target="slide36.xml"/><Relationship Id="rId10" Type="http://schemas.openxmlformats.org/officeDocument/2006/relationships/slide" Target="slide51.xml"/><Relationship Id="rId4" Type="http://schemas.openxmlformats.org/officeDocument/2006/relationships/slide" Target="slide33.xml"/><Relationship Id="rId9" Type="http://schemas.openxmlformats.org/officeDocument/2006/relationships/slide" Target="slide4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0.xml"/><Relationship Id="rId7" Type="http://schemas.openxmlformats.org/officeDocument/2006/relationships/slide" Target="slide42.xml"/><Relationship Id="rId2"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39.xml"/><Relationship Id="rId5" Type="http://schemas.openxmlformats.org/officeDocument/2006/relationships/slide" Target="slide36.xml"/><Relationship Id="rId10" Type="http://schemas.openxmlformats.org/officeDocument/2006/relationships/slide" Target="slide51.xml"/><Relationship Id="rId4" Type="http://schemas.openxmlformats.org/officeDocument/2006/relationships/slide" Target="slide33.xml"/><Relationship Id="rId9" Type="http://schemas.openxmlformats.org/officeDocument/2006/relationships/slide" Target="slide48.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0.xml"/><Relationship Id="rId7" Type="http://schemas.openxmlformats.org/officeDocument/2006/relationships/slide" Target="slide42.xml"/><Relationship Id="rId2"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39.xml"/><Relationship Id="rId5" Type="http://schemas.openxmlformats.org/officeDocument/2006/relationships/slide" Target="slide36.xml"/><Relationship Id="rId10" Type="http://schemas.openxmlformats.org/officeDocument/2006/relationships/slide" Target="slide51.xml"/><Relationship Id="rId4" Type="http://schemas.openxmlformats.org/officeDocument/2006/relationships/slide" Target="slide33.xml"/><Relationship Id="rId9" Type="http://schemas.openxmlformats.org/officeDocument/2006/relationships/slide" Target="slide48.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0.xml"/><Relationship Id="rId7" Type="http://schemas.openxmlformats.org/officeDocument/2006/relationships/slide" Target="slide42.xml"/><Relationship Id="rId2"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39.xml"/><Relationship Id="rId5" Type="http://schemas.openxmlformats.org/officeDocument/2006/relationships/slide" Target="slide36.xml"/><Relationship Id="rId10" Type="http://schemas.openxmlformats.org/officeDocument/2006/relationships/slide" Target="slide51.xml"/><Relationship Id="rId4" Type="http://schemas.openxmlformats.org/officeDocument/2006/relationships/slide" Target="slide33.xml"/><Relationship Id="rId9" Type="http://schemas.openxmlformats.org/officeDocument/2006/relationships/slide" Target="slide48.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0.xml"/><Relationship Id="rId7" Type="http://schemas.openxmlformats.org/officeDocument/2006/relationships/slide" Target="slide42.xml"/><Relationship Id="rId2"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39.xml"/><Relationship Id="rId5" Type="http://schemas.openxmlformats.org/officeDocument/2006/relationships/slide" Target="slide36.xml"/><Relationship Id="rId10" Type="http://schemas.openxmlformats.org/officeDocument/2006/relationships/slide" Target="slide51.xml"/><Relationship Id="rId4" Type="http://schemas.openxmlformats.org/officeDocument/2006/relationships/slide" Target="slide33.xml"/><Relationship Id="rId9" Type="http://schemas.openxmlformats.org/officeDocument/2006/relationships/slide" Target="slide48.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0.xml"/><Relationship Id="rId7" Type="http://schemas.openxmlformats.org/officeDocument/2006/relationships/slide" Target="slide42.xml"/><Relationship Id="rId2"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39.xml"/><Relationship Id="rId5" Type="http://schemas.openxmlformats.org/officeDocument/2006/relationships/slide" Target="slide36.xml"/><Relationship Id="rId10" Type="http://schemas.openxmlformats.org/officeDocument/2006/relationships/slide" Target="slide51.xml"/><Relationship Id="rId4" Type="http://schemas.openxmlformats.org/officeDocument/2006/relationships/slide" Target="slide33.xml"/><Relationship Id="rId9" Type="http://schemas.openxmlformats.org/officeDocument/2006/relationships/slide" Target="slide48.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0.xml"/><Relationship Id="rId7" Type="http://schemas.openxmlformats.org/officeDocument/2006/relationships/slide" Target="slide42.xml"/><Relationship Id="rId2"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39.xml"/><Relationship Id="rId5" Type="http://schemas.openxmlformats.org/officeDocument/2006/relationships/slide" Target="slide36.xml"/><Relationship Id="rId10" Type="http://schemas.openxmlformats.org/officeDocument/2006/relationships/slide" Target="slide51.xml"/><Relationship Id="rId4" Type="http://schemas.openxmlformats.org/officeDocument/2006/relationships/slide" Target="slide33.xml"/><Relationship Id="rId9" Type="http://schemas.openxmlformats.org/officeDocument/2006/relationships/slide" Target="slide48.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0.xml"/><Relationship Id="rId7" Type="http://schemas.openxmlformats.org/officeDocument/2006/relationships/slide" Target="slide42.xml"/><Relationship Id="rId2"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39.xml"/><Relationship Id="rId5" Type="http://schemas.openxmlformats.org/officeDocument/2006/relationships/slide" Target="slide36.xml"/><Relationship Id="rId10" Type="http://schemas.openxmlformats.org/officeDocument/2006/relationships/slide" Target="slide51.xml"/><Relationship Id="rId4" Type="http://schemas.openxmlformats.org/officeDocument/2006/relationships/slide" Target="slide33.xml"/><Relationship Id="rId9" Type="http://schemas.openxmlformats.org/officeDocument/2006/relationships/slide" Target="slide48.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сыныптан тыс\pngtree-smart-robot-arm-advertising-background-backgroundrobotblue-backgrounddark-backgroundlightlight-image_6840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28" name="Rectangle 4"/>
          <p:cNvSpPr>
            <a:spLocks noChangeArrowheads="1"/>
          </p:cNvSpPr>
          <p:nvPr/>
        </p:nvSpPr>
        <p:spPr bwMode="auto">
          <a:xfrm>
            <a:off x="0" y="1285860"/>
            <a:ext cx="8929718"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6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ru-RU" sz="6600" b="1"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Роботтар</a:t>
            </a:r>
            <a:r>
              <a:rPr lang="ru-RU" sz="6600" b="1" dirty="0" smtClean="0">
                <a:solidFill>
                  <a:schemeClr val="bg1"/>
                </a:solidFill>
                <a:latin typeface="Times New Roman" pitchFamily="18" charset="0"/>
                <a:ea typeface="Times New Roman" pitchFamily="18" charset="0"/>
                <a:cs typeface="Times New Roman" pitchFamily="18" charset="0"/>
              </a:rPr>
              <a:t> </a:t>
            </a:r>
            <a:r>
              <a:rPr kumimoji="0" lang="ru-RU" sz="6600" b="1"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әлемінде»</a:t>
            </a:r>
            <a:endParaRPr kumimoji="0" lang="ru-RU" sz="6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00100" y="1285860"/>
            <a:ext cx="7715304" cy="2554545"/>
          </a:xfrm>
          <a:prstGeom prst="rect">
            <a:avLst/>
          </a:prstGeom>
        </p:spPr>
        <p:txBody>
          <a:bodyPr wrap="square">
            <a:spAutoFit/>
          </a:bodyPr>
          <a:lstStyle/>
          <a:p>
            <a:pPr algn="ctr"/>
            <a:r>
              <a:rPr lang="ru-RU" sz="3200" b="1" i="1" dirty="0" smtClean="0">
                <a:latin typeface="Times New Roman" pitchFamily="18" charset="0"/>
                <a:cs typeface="Times New Roman" pitchFamily="18" charset="0"/>
              </a:rPr>
              <a:t>5. Робот </a:t>
            </a:r>
            <a:r>
              <a:rPr lang="ru-RU" sz="3200" b="1" i="1" dirty="0" err="1" smtClean="0">
                <a:latin typeface="Times New Roman" pitchFamily="18" charset="0"/>
                <a:cs typeface="Times New Roman" pitchFamily="18" charset="0"/>
              </a:rPr>
              <a:t>техникасының тарихында</a:t>
            </a:r>
            <a:r>
              <a:rPr lang="ru-RU" sz="3200" b="1" i="1" dirty="0" smtClean="0">
                <a:latin typeface="Times New Roman" pitchFamily="18" charset="0"/>
                <a:cs typeface="Times New Roman" pitchFamily="18" charset="0"/>
              </a:rPr>
              <a:t> </a:t>
            </a:r>
          </a:p>
          <a:p>
            <a:pPr algn="ctr"/>
            <a:r>
              <a:rPr lang="ru-RU" sz="3200" b="1" i="1" dirty="0" smtClean="0">
                <a:latin typeface="Times New Roman" pitchFamily="18" charset="0"/>
                <a:cs typeface="Times New Roman" pitchFamily="18" charset="0"/>
              </a:rPr>
              <a:t>12 </a:t>
            </a:r>
            <a:r>
              <a:rPr lang="ru-RU" sz="3200" b="1" i="1" dirty="0" err="1" smtClean="0">
                <a:latin typeface="Times New Roman" pitchFamily="18" charset="0"/>
                <a:cs typeface="Times New Roman" pitchFamily="18" charset="0"/>
              </a:rPr>
              <a:t>жасында</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адам</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тәрізді бірнеше</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қимыл жасауға мүмкіндігі </a:t>
            </a:r>
            <a:r>
              <a:rPr lang="ru-RU" sz="3200" b="1" i="1" dirty="0" smtClean="0">
                <a:latin typeface="Times New Roman" pitchFamily="18" charset="0"/>
                <a:cs typeface="Times New Roman" pitchFamily="18" charset="0"/>
              </a:rPr>
              <a:t>бар гуманоид </a:t>
            </a:r>
            <a:r>
              <a:rPr lang="ru-RU" sz="3200" b="1" i="1" dirty="0" err="1" smtClean="0">
                <a:latin typeface="Times New Roman" pitchFamily="18" charset="0"/>
                <a:cs typeface="Times New Roman" pitchFamily="18" charset="0"/>
              </a:rPr>
              <a:t>автоматының жобасын</a:t>
            </a:r>
            <a:r>
              <a:rPr lang="ru-RU" sz="3200" b="1" i="1" dirty="0" smtClean="0">
                <a:latin typeface="Times New Roman" pitchFamily="18" charset="0"/>
                <a:cs typeface="Times New Roman" pitchFamily="18" charset="0"/>
              </a:rPr>
              <a:t> </a:t>
            </a:r>
          </a:p>
          <a:p>
            <a:pPr algn="ctr"/>
            <a:r>
              <a:rPr lang="ru-RU" sz="3200" b="1" i="1" dirty="0" err="1" smtClean="0">
                <a:latin typeface="Times New Roman" pitchFamily="18" charset="0"/>
                <a:cs typeface="Times New Roman" pitchFamily="18" charset="0"/>
              </a:rPr>
              <a:t>кім</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және қашан құраған?</a:t>
            </a:r>
            <a:endParaRPr lang="ru-RU" sz="32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Admin\Desktop\сыныптан тыс\cable-del-robot-y-del-ordenador-28772874.jpg"/>
          <p:cNvPicPr>
            <a:picLocks noChangeAspect="1" noChangeArrowheads="1"/>
          </p:cNvPicPr>
          <p:nvPr/>
        </p:nvPicPr>
        <p:blipFill>
          <a:blip r:embed="rId2"/>
          <a:srcRect b="11147"/>
          <a:stretch>
            <a:fillRect/>
          </a:stretch>
        </p:blipFill>
        <p:spPr bwMode="auto">
          <a:xfrm>
            <a:off x="4786314" y="2775150"/>
            <a:ext cx="4357686" cy="3830216"/>
          </a:xfrm>
          <a:prstGeom prst="rect">
            <a:avLst/>
          </a:prstGeom>
          <a:noFill/>
        </p:spPr>
      </p:pic>
      <p:sp>
        <p:nvSpPr>
          <p:cNvPr id="4" name="Прямоугольник 3"/>
          <p:cNvSpPr/>
          <p:nvPr/>
        </p:nvSpPr>
        <p:spPr>
          <a:xfrm>
            <a:off x="428596" y="714356"/>
            <a:ext cx="5786462" cy="3970318"/>
          </a:xfrm>
          <a:prstGeom prst="rect">
            <a:avLst/>
          </a:prstGeom>
        </p:spPr>
        <p:txBody>
          <a:bodyPr wrap="square">
            <a:spAutoFit/>
          </a:bodyPr>
          <a:lstStyle/>
          <a:p>
            <a:r>
              <a:rPr lang="ru-RU" sz="3600" b="1" i="1" dirty="0" smtClean="0">
                <a:latin typeface="Times New Roman" pitchFamily="18" charset="0"/>
                <a:cs typeface="Times New Roman" pitchFamily="18" charset="0"/>
              </a:rPr>
              <a:t>1464 </a:t>
            </a:r>
            <a:r>
              <a:rPr lang="ru-RU" sz="3600" b="1" i="1" dirty="0" err="1" smtClean="0">
                <a:latin typeface="Times New Roman" pitchFamily="18" charset="0"/>
                <a:cs typeface="Times New Roman" pitchFamily="18" charset="0"/>
              </a:rPr>
              <a:t>жылы</a:t>
            </a:r>
            <a:r>
              <a:rPr lang="ru-RU" sz="3600" b="1" i="1" dirty="0" smtClean="0">
                <a:latin typeface="Times New Roman" pitchFamily="18" charset="0"/>
                <a:cs typeface="Times New Roman" pitchFamily="18" charset="0"/>
              </a:rPr>
              <a:t> Леонардо да Винчи 12 </a:t>
            </a:r>
            <a:r>
              <a:rPr lang="ru-RU" sz="3600" b="1" i="1" dirty="0" err="1" smtClean="0">
                <a:latin typeface="Times New Roman" pitchFamily="18" charset="0"/>
                <a:cs typeface="Times New Roman" pitchFamily="18" charset="0"/>
              </a:rPr>
              <a:t>жасында</a:t>
            </a:r>
            <a:r>
              <a:rPr lang="ru-RU" sz="3600" b="1" i="1" dirty="0" smtClean="0">
                <a:latin typeface="Times New Roman" pitchFamily="18" charset="0"/>
                <a:cs typeface="Times New Roman" pitchFamily="18" charset="0"/>
              </a:rPr>
              <a:t> </a:t>
            </a:r>
            <a:r>
              <a:rPr lang="ru-RU" sz="3600" b="1" i="1" dirty="0" err="1" smtClean="0">
                <a:latin typeface="Times New Roman" pitchFamily="18" charset="0"/>
                <a:cs typeface="Times New Roman" pitchFamily="18" charset="0"/>
              </a:rPr>
              <a:t>адам</a:t>
            </a:r>
            <a:r>
              <a:rPr lang="ru-RU" sz="3600" b="1" i="1" dirty="0" smtClean="0">
                <a:latin typeface="Times New Roman" pitchFamily="18" charset="0"/>
                <a:cs typeface="Times New Roman" pitchFamily="18" charset="0"/>
              </a:rPr>
              <a:t> </a:t>
            </a:r>
            <a:r>
              <a:rPr lang="ru-RU" sz="3600" b="1" i="1" dirty="0" err="1" smtClean="0">
                <a:latin typeface="Times New Roman" pitchFamily="18" charset="0"/>
                <a:cs typeface="Times New Roman" pitchFamily="18" charset="0"/>
              </a:rPr>
              <a:t>тәрізді бірнеше</a:t>
            </a:r>
            <a:r>
              <a:rPr lang="ru-RU" sz="3600" b="1" i="1" dirty="0" smtClean="0">
                <a:latin typeface="Times New Roman" pitchFamily="18" charset="0"/>
                <a:cs typeface="Times New Roman" pitchFamily="18" charset="0"/>
              </a:rPr>
              <a:t> </a:t>
            </a:r>
            <a:r>
              <a:rPr lang="ru-RU" sz="3600" b="1" i="1" dirty="0" err="1" smtClean="0">
                <a:latin typeface="Times New Roman" pitchFamily="18" charset="0"/>
                <a:cs typeface="Times New Roman" pitchFamily="18" charset="0"/>
              </a:rPr>
              <a:t>қимыл жасауға мүмкіндігі </a:t>
            </a:r>
            <a:r>
              <a:rPr lang="ru-RU" sz="3600" b="1" i="1" dirty="0" smtClean="0">
                <a:latin typeface="Times New Roman" pitchFamily="18" charset="0"/>
                <a:cs typeface="Times New Roman" pitchFamily="18" charset="0"/>
              </a:rPr>
              <a:t>бар гуманоид </a:t>
            </a:r>
            <a:r>
              <a:rPr lang="ru-RU" sz="3600" b="1" i="1" dirty="0" err="1" smtClean="0">
                <a:latin typeface="Times New Roman" pitchFamily="18" charset="0"/>
                <a:cs typeface="Times New Roman" pitchFamily="18" charset="0"/>
              </a:rPr>
              <a:t>автоматының жобасын</a:t>
            </a:r>
            <a:r>
              <a:rPr lang="ru-RU" sz="3600" b="1" i="1" dirty="0" smtClean="0">
                <a:latin typeface="Times New Roman" pitchFamily="18" charset="0"/>
                <a:cs typeface="Times New Roman" pitchFamily="18" charset="0"/>
              </a:rPr>
              <a:t> </a:t>
            </a:r>
            <a:r>
              <a:rPr lang="ru-RU" sz="3600" b="1" i="1" dirty="0" err="1" smtClean="0">
                <a:latin typeface="Times New Roman" pitchFamily="18" charset="0"/>
                <a:cs typeface="Times New Roman" pitchFamily="18" charset="0"/>
              </a:rPr>
              <a:t>құраған болатын</a:t>
            </a:r>
            <a:r>
              <a:rPr lang="ru-RU" sz="3600" b="1" i="1" dirty="0" smtClean="0">
                <a:latin typeface="Times New Roman" pitchFamily="18" charset="0"/>
                <a:cs typeface="Times New Roman" pitchFamily="18" charset="0"/>
              </a:rPr>
              <a:t>.</a:t>
            </a:r>
            <a:endParaRPr lang="ru-RU" sz="3600" b="1" i="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348" y="1357298"/>
            <a:ext cx="7500990" cy="2062103"/>
          </a:xfrm>
          <a:prstGeom prst="rect">
            <a:avLst/>
          </a:prstGeom>
        </p:spPr>
        <p:txBody>
          <a:bodyPr wrap="square">
            <a:spAutoFit/>
          </a:bodyPr>
          <a:lstStyle/>
          <a:p>
            <a:r>
              <a:rPr lang="ru-RU" sz="3200" b="1" i="1" dirty="0" smtClean="0">
                <a:latin typeface="Times New Roman" pitchFamily="18" charset="0"/>
                <a:cs typeface="Times New Roman" pitchFamily="18" charset="0"/>
              </a:rPr>
              <a:t>6. 1940 ж. А. Азимов робот </a:t>
            </a:r>
            <a:r>
              <a:rPr lang="ru-RU" sz="3200" b="1" i="1" dirty="0" err="1" smtClean="0">
                <a:latin typeface="Times New Roman" pitchFamily="18" charset="0"/>
                <a:cs typeface="Times New Roman" pitchFamily="18" charset="0"/>
              </a:rPr>
              <a:t>және оның балаға әсері туралы</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шағын әңгімелерін жазды</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Сол</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еңбегіндегі «Роботтардың</a:t>
            </a:r>
            <a:r>
              <a:rPr lang="ru-RU" sz="3200" i="1" dirty="0" err="1" smtClean="0">
                <a:latin typeface="Times New Roman" pitchFamily="18" charset="0"/>
                <a:cs typeface="Times New Roman" pitchFamily="18" charset="0"/>
              </a:rPr>
              <a:t> </a:t>
            </a:r>
            <a:r>
              <a:rPr lang="ru-RU" sz="3200" b="1" i="1" dirty="0" smtClean="0">
                <a:latin typeface="Times New Roman" pitchFamily="18" charset="0"/>
                <a:cs typeface="Times New Roman" pitchFamily="18" charset="0"/>
              </a:rPr>
              <a:t>3 </a:t>
            </a:r>
            <a:r>
              <a:rPr lang="ru-RU" sz="3200" b="1" i="1" dirty="0" err="1" smtClean="0">
                <a:latin typeface="Times New Roman" pitchFamily="18" charset="0"/>
                <a:cs typeface="Times New Roman" pitchFamily="18" charset="0"/>
              </a:rPr>
              <a:t>заңын</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атаңыз</a:t>
            </a:r>
            <a:r>
              <a:rPr lang="ru-RU" sz="3200" b="1" i="1" dirty="0" smtClean="0">
                <a:latin typeface="Times New Roman" pitchFamily="18" charset="0"/>
                <a:cs typeface="Times New Roman" pitchFamily="18" charset="0"/>
              </a:rPr>
              <a:t>.</a:t>
            </a:r>
            <a:endParaRPr lang="ru-RU" sz="32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Admin\Desktop\сыныптан тыс\robot-belyy-shlem-belyy-fon.jpg"/>
          <p:cNvPicPr>
            <a:picLocks noChangeAspect="1" noChangeArrowheads="1"/>
          </p:cNvPicPr>
          <p:nvPr/>
        </p:nvPicPr>
        <p:blipFill>
          <a:blip r:embed="rId2"/>
          <a:srcRect l="52252" t="2353"/>
          <a:stretch>
            <a:fillRect/>
          </a:stretch>
        </p:blipFill>
        <p:spPr bwMode="auto">
          <a:xfrm>
            <a:off x="6461747" y="3357562"/>
            <a:ext cx="2682253" cy="3500438"/>
          </a:xfrm>
          <a:prstGeom prst="rect">
            <a:avLst/>
          </a:prstGeom>
          <a:noFill/>
        </p:spPr>
      </p:pic>
      <p:sp>
        <p:nvSpPr>
          <p:cNvPr id="4" name="Прямоугольник 3"/>
          <p:cNvSpPr/>
          <p:nvPr/>
        </p:nvSpPr>
        <p:spPr>
          <a:xfrm>
            <a:off x="357158" y="500042"/>
            <a:ext cx="7286676" cy="5262979"/>
          </a:xfrm>
          <a:prstGeom prst="rect">
            <a:avLst/>
          </a:prstGeom>
        </p:spPr>
        <p:txBody>
          <a:bodyPr wrap="square">
            <a:spAutoFit/>
          </a:bodyPr>
          <a:lstStyle/>
          <a:p>
            <a:pPr marL="514350" indent="-514350">
              <a:buFont typeface="Arial" pitchFamily="34" charset="0"/>
              <a:buChar char="•"/>
            </a:pPr>
            <a:r>
              <a:rPr lang="ru-RU" sz="2800" b="1" dirty="0" smtClean="0">
                <a:solidFill>
                  <a:srgbClr val="002060"/>
                </a:solidFill>
                <a:latin typeface="Times New Roman" pitchFamily="18" charset="0"/>
                <a:cs typeface="Times New Roman" pitchFamily="18" charset="0"/>
              </a:rPr>
              <a:t>Робот </a:t>
            </a:r>
            <a:r>
              <a:rPr lang="ru-RU" sz="2800" b="1" dirty="0" err="1" smtClean="0">
                <a:solidFill>
                  <a:srgbClr val="002060"/>
                </a:solidFill>
                <a:latin typeface="Times New Roman" pitchFamily="18" charset="0"/>
                <a:cs typeface="Times New Roman" pitchFamily="18" charset="0"/>
              </a:rPr>
              <a:t>адамды</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жарақаттай алмайды</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немесе</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адамның жарақаттануына жол</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бермейді</a:t>
            </a:r>
            <a:r>
              <a:rPr lang="ru-RU" sz="2800" b="1" dirty="0" smtClean="0">
                <a:solidFill>
                  <a:srgbClr val="002060"/>
                </a:solidFill>
                <a:latin typeface="Times New Roman" pitchFamily="18" charset="0"/>
                <a:cs typeface="Times New Roman" pitchFamily="18" charset="0"/>
              </a:rPr>
              <a:t>.</a:t>
            </a:r>
          </a:p>
          <a:p>
            <a:pPr marL="514350" indent="-514350">
              <a:buFont typeface="Arial" pitchFamily="34" charset="0"/>
              <a:buChar char="•"/>
            </a:pPr>
            <a:endParaRPr lang="ru-RU" sz="2800" b="1" dirty="0" smtClean="0">
              <a:solidFill>
                <a:srgbClr val="002060"/>
              </a:solidFill>
              <a:latin typeface="Times New Roman" pitchFamily="18" charset="0"/>
              <a:cs typeface="Times New Roman" pitchFamily="18" charset="0"/>
            </a:endParaRPr>
          </a:p>
          <a:p>
            <a:pPr marL="514350" indent="-514350">
              <a:buFont typeface="Arial" pitchFamily="34" charset="0"/>
              <a:buChar char="•"/>
            </a:pPr>
            <a:r>
              <a:rPr lang="ru-RU" sz="2800" b="1" dirty="0" err="1" smtClean="0">
                <a:solidFill>
                  <a:srgbClr val="002060"/>
                </a:solidFill>
                <a:latin typeface="Times New Roman" pitchFamily="18" charset="0"/>
                <a:cs typeface="Times New Roman" pitchFamily="18" charset="0"/>
              </a:rPr>
              <a:t>Бұйрықтар Бірінші</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заңға қарама-қайшы келмеген</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жағдайда, </a:t>
            </a:r>
            <a:r>
              <a:rPr lang="ru-RU" sz="2800" b="1" dirty="0" smtClean="0">
                <a:solidFill>
                  <a:srgbClr val="002060"/>
                </a:solidFill>
                <a:latin typeface="Times New Roman" pitchFamily="18" charset="0"/>
                <a:cs typeface="Times New Roman" pitchFamily="18" charset="0"/>
              </a:rPr>
              <a:t>Робот </a:t>
            </a:r>
            <a:r>
              <a:rPr lang="ru-RU" sz="2800" b="1" dirty="0" err="1" smtClean="0">
                <a:solidFill>
                  <a:srgbClr val="002060"/>
                </a:solidFill>
                <a:latin typeface="Times New Roman" pitchFamily="18" charset="0"/>
                <a:cs typeface="Times New Roman" pitchFamily="18" charset="0"/>
              </a:rPr>
              <a:t>адамның берген</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барлық бұйрықтарын тыңдауы тиіс</a:t>
            </a:r>
            <a:r>
              <a:rPr lang="ru-RU" sz="2800" b="1" dirty="0" smtClean="0">
                <a:solidFill>
                  <a:srgbClr val="002060"/>
                </a:solidFill>
                <a:latin typeface="Times New Roman" pitchFamily="18" charset="0"/>
                <a:cs typeface="Times New Roman" pitchFamily="18" charset="0"/>
              </a:rPr>
              <a:t>.</a:t>
            </a:r>
          </a:p>
          <a:p>
            <a:pPr marL="514350" indent="-514350"/>
            <a:endParaRPr lang="ru-RU" sz="2800" b="1" dirty="0" smtClean="0">
              <a:solidFill>
                <a:srgbClr val="002060"/>
              </a:solidFill>
              <a:latin typeface="Times New Roman" pitchFamily="18" charset="0"/>
              <a:cs typeface="Times New Roman" pitchFamily="18" charset="0"/>
            </a:endParaRPr>
          </a:p>
          <a:p>
            <a:pPr marL="514350" indent="-514350">
              <a:buFont typeface="Arial" pitchFamily="34" charset="0"/>
              <a:buChar char="•"/>
            </a:pPr>
            <a:r>
              <a:rPr lang="ru-RU" sz="2800" b="1" dirty="0" smtClean="0">
                <a:solidFill>
                  <a:srgbClr val="002060"/>
                </a:solidFill>
                <a:latin typeface="Times New Roman" pitchFamily="18" charset="0"/>
                <a:cs typeface="Times New Roman" pitchFamily="18" charset="0"/>
              </a:rPr>
              <a:t>Робот </a:t>
            </a:r>
            <a:r>
              <a:rPr lang="ru-RU" sz="2800" b="1" dirty="0" err="1" smtClean="0">
                <a:solidFill>
                  <a:srgbClr val="002060"/>
                </a:solidFill>
                <a:latin typeface="Times New Roman" pitchFamily="18" charset="0"/>
                <a:cs typeface="Times New Roman" pitchFamily="18" charset="0"/>
              </a:rPr>
              <a:t>өз өмірін Бірінші</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және Екінші</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заңға қарама-қайшы келмеген</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жағдайда ғана сақтауы тиіс</a:t>
            </a:r>
            <a:r>
              <a:rPr lang="ru-RU" sz="2800" b="1" dirty="0" smtClean="0">
                <a:solidFill>
                  <a:srgbClr val="002060"/>
                </a:solidFill>
                <a:latin typeface="Times New Roman" pitchFamily="18" charset="0"/>
                <a:cs typeface="Times New Roman" pitchFamily="18" charset="0"/>
              </a:rPr>
              <a:t>.</a:t>
            </a:r>
            <a:endParaRPr lang="ru-RU" sz="2800" b="1" dirty="0">
              <a:solidFill>
                <a:srgbClr val="00206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7. EV3 дегеніміз не? EV3 – бұл LEGO® MINDSTORMS® Education платформасының үшінші буыны. « EV » ағылшын тілінен аударғанда « evolution » - « эволюция » деген мағынаны береді.  "/>
          <p:cNvPicPr>
            <a:picLocks noChangeAspect="1" noChangeArrowheads="1"/>
          </p:cNvPicPr>
          <p:nvPr/>
        </p:nvPicPr>
        <p:blipFill>
          <a:blip r:embed="rId2"/>
          <a:srcRect l="15625" t="54878" r="15624" b="10976"/>
          <a:stretch>
            <a:fillRect/>
          </a:stretch>
        </p:blipFill>
        <p:spPr bwMode="auto">
          <a:xfrm>
            <a:off x="928662" y="2143116"/>
            <a:ext cx="7858180" cy="3357586"/>
          </a:xfrm>
          <a:prstGeom prst="rect">
            <a:avLst/>
          </a:prstGeom>
          <a:noFill/>
        </p:spPr>
      </p:pic>
      <p:sp>
        <p:nvSpPr>
          <p:cNvPr id="3" name="Прямоугольник 2"/>
          <p:cNvSpPr/>
          <p:nvPr/>
        </p:nvSpPr>
        <p:spPr>
          <a:xfrm>
            <a:off x="2285984" y="1214422"/>
            <a:ext cx="4778552" cy="707886"/>
          </a:xfrm>
          <a:prstGeom prst="rect">
            <a:avLst/>
          </a:prstGeom>
        </p:spPr>
        <p:txBody>
          <a:bodyPr wrap="none">
            <a:spAutoFit/>
          </a:bodyPr>
          <a:lstStyle/>
          <a:p>
            <a:r>
              <a:rPr lang="en-US" sz="4000" b="1" dirty="0" smtClean="0">
                <a:latin typeface="Times New Roman" pitchFamily="18" charset="0"/>
                <a:cs typeface="Times New Roman" pitchFamily="18" charset="0"/>
              </a:rPr>
              <a:t>7. EV3 </a:t>
            </a:r>
            <a:r>
              <a:rPr lang="ru-RU" sz="4000" b="1" dirty="0" err="1" smtClean="0">
                <a:latin typeface="Times New Roman" pitchFamily="18" charset="0"/>
                <a:cs typeface="Times New Roman" pitchFamily="18" charset="0"/>
              </a:rPr>
              <a:t>дегеніміз</a:t>
            </a:r>
            <a:r>
              <a:rPr lang="ru-RU" sz="4000" b="1" dirty="0" smtClean="0">
                <a:latin typeface="Times New Roman" pitchFamily="18" charset="0"/>
                <a:cs typeface="Times New Roman" pitchFamily="18" charset="0"/>
              </a:rPr>
              <a:t> не?</a:t>
            </a:r>
            <a:endParaRPr lang="ru-RU"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1214422"/>
            <a:ext cx="7358114" cy="2246769"/>
          </a:xfrm>
          <a:prstGeom prst="rect">
            <a:avLst/>
          </a:prstGeom>
        </p:spPr>
        <p:txBody>
          <a:bodyPr wrap="square">
            <a:spAutoFit/>
          </a:bodyPr>
          <a:lstStyle/>
          <a:p>
            <a:r>
              <a:rPr lang="en-US" sz="2800" b="1" dirty="0" smtClean="0">
                <a:latin typeface="Times New Roman" pitchFamily="18" charset="0"/>
                <a:cs typeface="Times New Roman" pitchFamily="18" charset="0"/>
              </a:rPr>
              <a:t>EV3</a:t>
            </a:r>
            <a:r>
              <a:rPr lang="en-US" sz="2800" dirty="0" smtClean="0">
                <a:latin typeface="Times New Roman" pitchFamily="18" charset="0"/>
                <a:cs typeface="Times New Roman" pitchFamily="18" charset="0"/>
              </a:rPr>
              <a:t> – </a:t>
            </a:r>
            <a:r>
              <a:rPr lang="ru-RU" sz="2800" dirty="0" err="1" smtClean="0">
                <a:latin typeface="Times New Roman" pitchFamily="18" charset="0"/>
                <a:cs typeface="Times New Roman" pitchFamily="18" charset="0"/>
              </a:rPr>
              <a:t>бұл</a:t>
            </a:r>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LEGO® MINDSTORMS® Education </a:t>
            </a:r>
            <a:r>
              <a:rPr lang="ru-RU" sz="2800" dirty="0" err="1" smtClean="0">
                <a:latin typeface="Times New Roman" pitchFamily="18" charset="0"/>
                <a:cs typeface="Times New Roman" pitchFamily="18" charset="0"/>
              </a:rPr>
              <a:t>платформасының үшінші буыны</a:t>
            </a:r>
            <a:r>
              <a:rPr lang="ru-RU" sz="2800" dirty="0" smtClean="0">
                <a:latin typeface="Times New Roman" pitchFamily="18" charset="0"/>
                <a:cs typeface="Times New Roman" pitchFamily="18" charset="0"/>
              </a:rPr>
              <a:t>.</a:t>
            </a:r>
          </a:p>
          <a:p>
            <a:r>
              <a:rPr lang="ru-RU"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EV</a:t>
            </a:r>
            <a:r>
              <a:rPr lang="en-US" sz="2800" dirty="0" smtClean="0">
                <a:latin typeface="Times New Roman" pitchFamily="18" charset="0"/>
                <a:cs typeface="Times New Roman" pitchFamily="18" charset="0"/>
              </a:rPr>
              <a:t> » </a:t>
            </a:r>
            <a:r>
              <a:rPr lang="ru-RU" sz="2800" dirty="0" err="1" smtClean="0">
                <a:latin typeface="Times New Roman" pitchFamily="18" charset="0"/>
                <a:cs typeface="Times New Roman" pitchFamily="18" charset="0"/>
              </a:rPr>
              <a:t>ағылшын тілінен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аударғанда </a:t>
            </a:r>
            <a:r>
              <a:rPr lang="ru-RU"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evolution</a:t>
            </a:r>
            <a:r>
              <a:rPr lang="en-US" sz="2800" dirty="0" smtClean="0">
                <a:latin typeface="Times New Roman" pitchFamily="18" charset="0"/>
                <a:cs typeface="Times New Roman" pitchFamily="18" charset="0"/>
              </a:rPr>
              <a:t> » - « </a:t>
            </a:r>
            <a:r>
              <a:rPr lang="ru-RU" sz="2800" b="1" dirty="0" smtClean="0">
                <a:latin typeface="Times New Roman" pitchFamily="18" charset="0"/>
                <a:cs typeface="Times New Roman" pitchFamily="18" charset="0"/>
              </a:rPr>
              <a:t>эволюция</a:t>
            </a:r>
            <a:r>
              <a:rPr lang="ru-RU" sz="2800" dirty="0" smtClean="0">
                <a:latin typeface="Times New Roman" pitchFamily="18" charset="0"/>
                <a:cs typeface="Times New Roman" pitchFamily="18" charset="0"/>
              </a:rPr>
              <a:t> » </a:t>
            </a:r>
            <a:r>
              <a:rPr lang="ru-RU" sz="2800" dirty="0" err="1" smtClean="0">
                <a:latin typeface="Times New Roman" pitchFamily="18" charset="0"/>
                <a:cs typeface="Times New Roman" pitchFamily="18" charset="0"/>
              </a:rPr>
              <a:t>деген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мағынаны береді</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pic>
        <p:nvPicPr>
          <p:cNvPr id="3" name="Picture 2" descr="C:\Users\Admin\Desktop\сыныптан тыс\robot-belyy-shlem-belyy-fon.jpg"/>
          <p:cNvPicPr>
            <a:picLocks noChangeAspect="1" noChangeArrowheads="1"/>
          </p:cNvPicPr>
          <p:nvPr/>
        </p:nvPicPr>
        <p:blipFill>
          <a:blip r:embed="rId2"/>
          <a:srcRect l="52252" t="2353"/>
          <a:stretch>
            <a:fillRect/>
          </a:stretch>
        </p:blipFill>
        <p:spPr bwMode="auto">
          <a:xfrm>
            <a:off x="6461747" y="3357562"/>
            <a:ext cx="2682253" cy="350043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8. LEGO® MINDSTORMS® EV3 жинағының шығу тарихы 2013 2006 LEGO MINDSTORMS EV3 LEGO MINDSTORMS NXT 1998 LEGO MINDSTORMS RCX Intelligent Brick  "/>
          <p:cNvPicPr>
            <a:picLocks noChangeAspect="1" noChangeArrowheads="1"/>
          </p:cNvPicPr>
          <p:nvPr/>
        </p:nvPicPr>
        <p:blipFill>
          <a:blip r:embed="rId2"/>
          <a:srcRect b="64526"/>
          <a:stretch>
            <a:fillRect/>
          </a:stretch>
        </p:blipFill>
        <p:spPr bwMode="auto">
          <a:xfrm>
            <a:off x="857224" y="1000108"/>
            <a:ext cx="7786742" cy="2071702"/>
          </a:xfrm>
          <a:prstGeom prst="rect">
            <a:avLst/>
          </a:prstGeom>
          <a:noFill/>
        </p:spPr>
      </p:pic>
      <p:pic>
        <p:nvPicPr>
          <p:cNvPr id="3" name="Picture 2" descr="C:\Users\Admin\Desktop\сыныптан тыс\robot-belyy-shlem-belyy-fon.jpg"/>
          <p:cNvPicPr>
            <a:picLocks noChangeAspect="1" noChangeArrowheads="1"/>
          </p:cNvPicPr>
          <p:nvPr/>
        </p:nvPicPr>
        <p:blipFill>
          <a:blip r:embed="rId3"/>
          <a:srcRect l="52252" t="2353"/>
          <a:stretch>
            <a:fillRect/>
          </a:stretch>
        </p:blipFill>
        <p:spPr bwMode="auto">
          <a:xfrm>
            <a:off x="6143636" y="3000372"/>
            <a:ext cx="2682253" cy="350043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642919"/>
            <a:ext cx="8143932" cy="5570756"/>
          </a:xfrm>
          <a:prstGeom prst="rect">
            <a:avLst/>
          </a:prstGeom>
        </p:spPr>
        <p:txBody>
          <a:bodyPr wrap="square">
            <a:spAutoFit/>
          </a:bodyPr>
          <a:lstStyle/>
          <a:p>
            <a:r>
              <a:rPr lang="en-US" sz="4000" b="1" dirty="0" smtClean="0">
                <a:latin typeface="Times New Roman" pitchFamily="18" charset="0"/>
                <a:cs typeface="Times New Roman" pitchFamily="18" charset="0"/>
              </a:rPr>
              <a:t> LEGO® MINDSTORMS® EV3 </a:t>
            </a:r>
            <a:r>
              <a:rPr lang="ru-RU" sz="4000" b="1" dirty="0" err="1" smtClean="0">
                <a:latin typeface="Times New Roman" pitchFamily="18" charset="0"/>
                <a:cs typeface="Times New Roman" pitchFamily="18" charset="0"/>
              </a:rPr>
              <a:t>жинағының шығу тарихы</a:t>
            </a:r>
            <a:endParaRPr lang="ru-RU" sz="4000" dirty="0" smtClean="0">
              <a:latin typeface="Times New Roman" pitchFamily="18" charset="0"/>
              <a:cs typeface="Times New Roman" pitchFamily="18" charset="0"/>
            </a:endParaRPr>
          </a:p>
          <a:p>
            <a:r>
              <a:rPr lang="ru-RU" sz="4000" b="1" dirty="0" smtClean="0">
                <a:latin typeface="Times New Roman" pitchFamily="18" charset="0"/>
                <a:cs typeface="Times New Roman" pitchFamily="18" charset="0"/>
              </a:rPr>
              <a:t>2013 2006</a:t>
            </a:r>
            <a:endParaRPr lang="ru-RU"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LEGO MINDSTORMS EV3</a:t>
            </a:r>
          </a:p>
          <a:p>
            <a:r>
              <a:rPr lang="en-US" sz="4000" dirty="0" smtClean="0">
                <a:latin typeface="Times New Roman" pitchFamily="18" charset="0"/>
                <a:cs typeface="Times New Roman" pitchFamily="18" charset="0"/>
              </a:rPr>
              <a:t>LEGO MINDSTORMS NXT</a:t>
            </a:r>
          </a:p>
          <a:p>
            <a:r>
              <a:rPr lang="en-US" sz="4000" b="1" dirty="0" smtClean="0">
                <a:latin typeface="Times New Roman" pitchFamily="18" charset="0"/>
                <a:cs typeface="Times New Roman" pitchFamily="18" charset="0"/>
              </a:rPr>
              <a:t>1998</a:t>
            </a: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LEGO MINDSTORMS RCX Intelligent Brick</a:t>
            </a:r>
          </a:p>
          <a:p>
            <a:r>
              <a:rPr lang="en-US" dirty="0" smtClean="0"/>
              <a:t/>
            </a:r>
            <a:br>
              <a:rPr lang="en-US" dirty="0" smtClean="0"/>
            </a:b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9. Мотор дегеніміз не ? Мотор (тартпа, қозғалтқыш) тек қана роботты емес, сонымен қоса түрлі механизмдер мен манипуляторды қозғалысқа әкелетін роботтың ажырамас бөлігі болып табылады. Бір сөзбен айтқанда, мотор робот үшін электр қуатын қозғалыс қуатына айналдырады.  "/>
          <p:cNvPicPr>
            <a:picLocks noChangeAspect="1" noChangeArrowheads="1"/>
          </p:cNvPicPr>
          <p:nvPr/>
        </p:nvPicPr>
        <p:blipFill>
          <a:blip r:embed="rId2"/>
          <a:srcRect l="12121" t="54297" r="29546"/>
          <a:stretch>
            <a:fillRect/>
          </a:stretch>
        </p:blipFill>
        <p:spPr bwMode="auto">
          <a:xfrm>
            <a:off x="928662" y="2571744"/>
            <a:ext cx="6911169" cy="3500462"/>
          </a:xfrm>
          <a:prstGeom prst="rect">
            <a:avLst/>
          </a:prstGeom>
          <a:noFill/>
        </p:spPr>
      </p:pic>
      <p:pic>
        <p:nvPicPr>
          <p:cNvPr id="3" name="Picture 2" descr="9. Мотор дегеніміз не ? Мотор (тартпа, қозғалтқыш) тек қана роботты емес, сонымен қоса түрлі механизмдер мен манипуляторды қозғалысқа әкелетін роботтың ажырамас бөлігі болып табылады. Бір сөзбен айтқанда, мотор робот үшін электр қуатын қозғалыс қуатына айналдырады.  "/>
          <p:cNvPicPr>
            <a:picLocks noChangeAspect="1" noChangeArrowheads="1"/>
          </p:cNvPicPr>
          <p:nvPr/>
        </p:nvPicPr>
        <p:blipFill>
          <a:blip r:embed="rId2"/>
          <a:srcRect b="78333"/>
          <a:stretch>
            <a:fillRect/>
          </a:stretch>
        </p:blipFill>
        <p:spPr bwMode="auto">
          <a:xfrm>
            <a:off x="928662" y="642918"/>
            <a:ext cx="7643866" cy="142876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1000108"/>
            <a:ext cx="8286808" cy="3046988"/>
          </a:xfrm>
          <a:prstGeom prst="rect">
            <a:avLst/>
          </a:prstGeom>
        </p:spPr>
        <p:txBody>
          <a:bodyPr wrap="square">
            <a:spAutoFit/>
          </a:bodyPr>
          <a:lstStyle/>
          <a:p>
            <a:r>
              <a:rPr lang="ru-RU" sz="3200" b="1" dirty="0" smtClean="0">
                <a:latin typeface="Times New Roman" pitchFamily="18" charset="0"/>
                <a:cs typeface="Times New Roman" pitchFamily="18" charset="0"/>
              </a:rPr>
              <a:t>Мотор</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тартпа</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қозғалтқыш</a:t>
            </a:r>
            <a:r>
              <a:rPr lang="ru-RU" sz="3200" dirty="0" smtClean="0">
                <a:latin typeface="Times New Roman" pitchFamily="18" charset="0"/>
                <a:cs typeface="Times New Roman" pitchFamily="18" charset="0"/>
              </a:rPr>
              <a:t>) тек </a:t>
            </a:r>
            <a:r>
              <a:rPr lang="ru-RU" sz="3200" dirty="0" err="1" smtClean="0">
                <a:latin typeface="Times New Roman" pitchFamily="18" charset="0"/>
                <a:cs typeface="Times New Roman" pitchFamily="18" charset="0"/>
              </a:rPr>
              <a:t>қана роботты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емес</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сонымен</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қоса түрлі механизмдер</a:t>
            </a:r>
            <a:r>
              <a:rPr lang="ru-RU" sz="3200" dirty="0" smtClean="0">
                <a:latin typeface="Times New Roman" pitchFamily="18" charset="0"/>
                <a:cs typeface="Times New Roman" pitchFamily="18" charset="0"/>
              </a:rPr>
              <a:t> мен </a:t>
            </a:r>
            <a:r>
              <a:rPr lang="ru-RU" sz="3200" dirty="0" err="1" smtClean="0">
                <a:latin typeface="Times New Roman" pitchFamily="18" charset="0"/>
                <a:cs typeface="Times New Roman" pitchFamily="18" charset="0"/>
              </a:rPr>
              <a:t>манипуляторды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қозғалысқа әкелетін роботтың ажырамас</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бөлігі болып</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табылады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Бір</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сөзбен айтқанда, </a:t>
            </a:r>
            <a:r>
              <a:rPr lang="ru-RU" sz="3200" dirty="0" smtClean="0">
                <a:latin typeface="Times New Roman" pitchFamily="18" charset="0"/>
                <a:cs typeface="Times New Roman" pitchFamily="18" charset="0"/>
              </a:rPr>
              <a:t>мотор робот </a:t>
            </a:r>
            <a:r>
              <a:rPr lang="ru-RU" sz="3200" dirty="0" err="1" smtClean="0">
                <a:latin typeface="Times New Roman" pitchFamily="18" charset="0"/>
                <a:cs typeface="Times New Roman" pitchFamily="18" charset="0"/>
              </a:rPr>
              <a:t>үшін электр</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қуатын қозғалыс қуатына айналдырады</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Роботтар — қарқынды дамып келе жатқан болашақтың жоғарғы технологияларының бірі. Осы сайыс арқылы сіздер логикалық ой-өрістеріңізді дамытып, шапшыңдыққа, жеке және топпен жұмыс жасауға, ұйымшылдыққа ұмтылатын боларсыздар деп үміттенемін.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0. Датчик дегеніміз не? Датчик — әр түрлі ақпаратты (температура, жылдамдық, сәуле, түс, дыбыс) өлшеуге арналған құрал. Датчиктер электронды және механикалық болып бөлінеді.  "/>
          <p:cNvPicPr>
            <a:picLocks noChangeAspect="1" noChangeArrowheads="1"/>
          </p:cNvPicPr>
          <p:nvPr/>
        </p:nvPicPr>
        <p:blipFill>
          <a:blip r:embed="rId2"/>
          <a:srcRect r="7767" b="75000"/>
          <a:stretch>
            <a:fillRect/>
          </a:stretch>
        </p:blipFill>
        <p:spPr bwMode="auto">
          <a:xfrm>
            <a:off x="0" y="285728"/>
            <a:ext cx="9181884" cy="1643074"/>
          </a:xfrm>
          <a:prstGeom prst="rect">
            <a:avLst/>
          </a:prstGeom>
          <a:noFill/>
        </p:spPr>
      </p:pic>
      <p:pic>
        <p:nvPicPr>
          <p:cNvPr id="3" name="Picture 2" descr="10. Датчик дегеніміз не? Датчик — әр түрлі ақпаратты (температура, жылдамдық, сәуле, түс, дыбыс) өлшеуге арналған құрал. Датчиктер электронды және механикалық болып бөлінеді.  "/>
          <p:cNvPicPr>
            <a:picLocks noChangeAspect="1" noChangeArrowheads="1"/>
          </p:cNvPicPr>
          <p:nvPr/>
        </p:nvPicPr>
        <p:blipFill>
          <a:blip r:embed="rId2"/>
          <a:srcRect l="62136" t="52941"/>
          <a:stretch>
            <a:fillRect/>
          </a:stretch>
        </p:blipFill>
        <p:spPr bwMode="auto">
          <a:xfrm>
            <a:off x="2214546" y="2285992"/>
            <a:ext cx="5072098" cy="416172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071546"/>
            <a:ext cx="8286808" cy="3170099"/>
          </a:xfrm>
          <a:prstGeom prst="rect">
            <a:avLst/>
          </a:prstGeom>
        </p:spPr>
        <p:txBody>
          <a:bodyPr wrap="square">
            <a:spAutoFit/>
          </a:bodyPr>
          <a:lstStyle/>
          <a:p>
            <a:r>
              <a:rPr lang="ru-RU" sz="4000" b="1" dirty="0" smtClean="0">
                <a:latin typeface="Times New Roman" pitchFamily="18" charset="0"/>
                <a:cs typeface="Times New Roman" pitchFamily="18" charset="0"/>
              </a:rPr>
              <a:t>Датчик</a:t>
            </a:r>
            <a:r>
              <a:rPr lang="ru-RU" sz="4000" dirty="0" smtClean="0">
                <a:latin typeface="Times New Roman" pitchFamily="18" charset="0"/>
                <a:cs typeface="Times New Roman" pitchFamily="18" charset="0"/>
              </a:rPr>
              <a:t> — </a:t>
            </a:r>
            <a:r>
              <a:rPr lang="ru-RU" sz="4000" dirty="0" err="1" smtClean="0">
                <a:latin typeface="Times New Roman" pitchFamily="18" charset="0"/>
                <a:cs typeface="Times New Roman" pitchFamily="18" charset="0"/>
              </a:rPr>
              <a:t>әр түрлі ақпаратты </a:t>
            </a:r>
            <a:r>
              <a:rPr lang="ru-RU" sz="4000" dirty="0" smtClean="0">
                <a:latin typeface="Times New Roman" pitchFamily="18" charset="0"/>
                <a:cs typeface="Times New Roman" pitchFamily="18" charset="0"/>
              </a:rPr>
              <a:t>(температура, </a:t>
            </a:r>
            <a:r>
              <a:rPr lang="ru-RU" sz="4000" dirty="0" err="1" smtClean="0">
                <a:latin typeface="Times New Roman" pitchFamily="18" charset="0"/>
                <a:cs typeface="Times New Roman" pitchFamily="18" charset="0"/>
              </a:rPr>
              <a:t>жылдамдық, сәуле, түс, дыбыс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өлшеуге арналған құрал.</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Датчиктер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электронды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және механикалық болып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бөлінеді.</a:t>
            </a:r>
            <a:endParaRPr lang="ru-RU"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Admin\Desktop\сыныптан тыс\10104252-robot-et-donnant-ok-isolé-sur-fond-blanc.jpg"/>
          <p:cNvPicPr>
            <a:picLocks noChangeAspect="1" noChangeArrowheads="1"/>
          </p:cNvPicPr>
          <p:nvPr/>
        </p:nvPicPr>
        <p:blipFill>
          <a:blip r:embed="rId2"/>
          <a:srcRect/>
          <a:stretch>
            <a:fillRect/>
          </a:stretch>
        </p:blipFill>
        <p:spPr bwMode="auto">
          <a:xfrm>
            <a:off x="3580708" y="2643182"/>
            <a:ext cx="5563292" cy="4214819"/>
          </a:xfrm>
          <a:prstGeom prst="rect">
            <a:avLst/>
          </a:prstGeom>
          <a:noFill/>
        </p:spPr>
      </p:pic>
      <p:sp>
        <p:nvSpPr>
          <p:cNvPr id="4" name="Прямоугольник 3"/>
          <p:cNvSpPr/>
          <p:nvPr/>
        </p:nvSpPr>
        <p:spPr>
          <a:xfrm>
            <a:off x="2000232" y="857232"/>
            <a:ext cx="5650458" cy="255454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3- </a:t>
            </a:r>
            <a:r>
              <a:rPr lang="ru-RU" sz="8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кезең</a:t>
            </a:r>
            <a:endParaRPr lang="kk-KZ"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kk-KZ"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“Жарнама”</a:t>
            </a:r>
            <a:endParaRPr lang="ru-RU"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Бұл кезеңде Сіздер үй тапсырмасы ретінде берілген жұмыстар бойынша робот макетін құрастырып, сол құрастырған роботтарыңызды жарнамалайсыздар. "/>
          <p:cNvPicPr>
            <a:picLocks noChangeAspect="1" noChangeArrowheads="1"/>
          </p:cNvPicPr>
          <p:nvPr/>
        </p:nvPicPr>
        <p:blipFill>
          <a:blip r:embed="rId2"/>
          <a:srcRect/>
          <a:stretch>
            <a:fillRect/>
          </a:stretch>
        </p:blipFill>
        <p:spPr bwMode="auto">
          <a:xfrm>
            <a:off x="357158" y="571480"/>
            <a:ext cx="8215370" cy="542925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Admin\Desktop\сыныптан тыс\10104252-robot-et-donnant-ok-isolé-sur-fond-blanc.jpg"/>
          <p:cNvPicPr>
            <a:picLocks noChangeAspect="1" noChangeArrowheads="1"/>
          </p:cNvPicPr>
          <p:nvPr/>
        </p:nvPicPr>
        <p:blipFill>
          <a:blip r:embed="rId2"/>
          <a:srcRect/>
          <a:stretch>
            <a:fillRect/>
          </a:stretch>
        </p:blipFill>
        <p:spPr bwMode="auto">
          <a:xfrm>
            <a:off x="3580708" y="2643182"/>
            <a:ext cx="5563292" cy="4214819"/>
          </a:xfrm>
          <a:prstGeom prst="rect">
            <a:avLst/>
          </a:prstGeom>
          <a:noFill/>
        </p:spPr>
      </p:pic>
      <p:sp>
        <p:nvSpPr>
          <p:cNvPr id="4" name="Прямоугольник 3"/>
          <p:cNvSpPr/>
          <p:nvPr/>
        </p:nvSpPr>
        <p:spPr>
          <a:xfrm>
            <a:off x="642910" y="857232"/>
            <a:ext cx="7375865" cy="230832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3- </a:t>
            </a:r>
            <a:r>
              <a:rPr lang="ru-RU" sz="7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кезең</a:t>
            </a:r>
            <a:endParaRPr lang="kk-KZ"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kk-KZ"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“Ғажайып алаң”</a:t>
            </a:r>
            <a:endParaRPr lang="ru-RU"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Тақтадағы ұяшықтарда информатика пәнінен, робот техникасынан және қызықты сұрақтар берілген. "/>
          <p:cNvPicPr>
            <a:picLocks noChangeAspect="1" noChangeArrowheads="1"/>
          </p:cNvPicPr>
          <p:nvPr/>
        </p:nvPicPr>
        <p:blipFill>
          <a:blip r:embed="rId2"/>
          <a:srcRect/>
          <a:stretch>
            <a:fillRect/>
          </a:stretch>
        </p:blipFill>
        <p:spPr bwMode="auto">
          <a:xfrm>
            <a:off x="642910" y="571480"/>
            <a:ext cx="8001056" cy="600079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357298"/>
            <a:ext cx="319170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Информатика</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4" name="Прямоугольник 3"/>
          <p:cNvSpPr/>
          <p:nvPr/>
        </p:nvSpPr>
        <p:spPr>
          <a:xfrm>
            <a:off x="285720" y="4143380"/>
            <a:ext cx="440620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Қызықты сұрақтар</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Прямоугольник 4"/>
          <p:cNvSpPr/>
          <p:nvPr/>
        </p:nvSpPr>
        <p:spPr>
          <a:xfrm>
            <a:off x="428596" y="3000372"/>
            <a:ext cx="381405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Робот </a:t>
            </a:r>
            <a:r>
              <a:rPr lang="ru-RU"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техникасы</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Овал 6">
            <a:hlinkClick r:id="rId2" action="ppaction://hlinksldjump"/>
          </p:cNvPr>
          <p:cNvSpPr/>
          <p:nvPr/>
        </p:nvSpPr>
        <p:spPr>
          <a:xfrm>
            <a:off x="407193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8" name="Овал 7">
            <a:hlinkClick r:id="rId3" action="ppaction://hlinksldjump"/>
          </p:cNvPr>
          <p:cNvSpPr/>
          <p:nvPr/>
        </p:nvSpPr>
        <p:spPr>
          <a:xfrm>
            <a:off x="550069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9" name="Овал 8">
            <a:hlinkClick r:id="rId4" action="ppaction://hlinksldjump"/>
          </p:cNvPr>
          <p:cNvSpPr/>
          <p:nvPr/>
        </p:nvSpPr>
        <p:spPr>
          <a:xfrm>
            <a:off x="692945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
        <p:nvSpPr>
          <p:cNvPr id="10" name="Овал 9">
            <a:hlinkClick r:id="rId5" action="ppaction://hlinksldjump"/>
          </p:cNvPr>
          <p:cNvSpPr/>
          <p:nvPr/>
        </p:nvSpPr>
        <p:spPr>
          <a:xfrm>
            <a:off x="4286248"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11" name="Овал 10">
            <a:hlinkClick r:id="rId6" action="ppaction://hlinksldjump"/>
          </p:cNvPr>
          <p:cNvSpPr/>
          <p:nvPr/>
        </p:nvSpPr>
        <p:spPr>
          <a:xfrm>
            <a:off x="5715008"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12" name="Овал 11">
            <a:hlinkClick r:id="rId7" action="ppaction://hlinksldjump"/>
          </p:cNvPr>
          <p:cNvSpPr/>
          <p:nvPr/>
        </p:nvSpPr>
        <p:spPr>
          <a:xfrm>
            <a:off x="7072330"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
        <p:nvSpPr>
          <p:cNvPr id="13" name="Овал 12">
            <a:hlinkClick r:id="rId8" action="ppaction://hlinksldjump"/>
          </p:cNvPr>
          <p:cNvSpPr/>
          <p:nvPr/>
        </p:nvSpPr>
        <p:spPr>
          <a:xfrm>
            <a:off x="4633914"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14" name="Овал 13">
            <a:hlinkClick r:id="rId9" action="ppaction://hlinksldjump"/>
          </p:cNvPr>
          <p:cNvSpPr/>
          <p:nvPr/>
        </p:nvSpPr>
        <p:spPr>
          <a:xfrm>
            <a:off x="6062674"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15" name="Овал 14">
            <a:hlinkClick r:id="rId10" action="ppaction://hlinksldjump"/>
          </p:cNvPr>
          <p:cNvSpPr/>
          <p:nvPr/>
        </p:nvSpPr>
        <p:spPr>
          <a:xfrm>
            <a:off x="7429520"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Информатика 10 Көптеген жартылай өткізгішті элементтерден тұратын және компьютерде барлық есептеулер мен ақпарат өңдеу жұмыстарын орындайтын микросхема  Жауабы: Процессор "/>
          <p:cNvPicPr>
            <a:picLocks noChangeAspect="1" noChangeArrowheads="1"/>
          </p:cNvPicPr>
          <p:nvPr/>
        </p:nvPicPr>
        <p:blipFill>
          <a:blip r:embed="rId2"/>
          <a:srcRect l="4386" r="2632" b="47369"/>
          <a:stretch>
            <a:fillRect/>
          </a:stretch>
        </p:blipFill>
        <p:spPr bwMode="auto">
          <a:xfrm>
            <a:off x="785786" y="500041"/>
            <a:ext cx="7572428" cy="3214711"/>
          </a:xfrm>
          <a:prstGeom prst="rect">
            <a:avLst/>
          </a:prstGeom>
          <a:noFill/>
        </p:spPr>
      </p:pic>
      <p:pic>
        <p:nvPicPr>
          <p:cNvPr id="4" name="Picture 2" descr="C:\Users\Admin\Desktop\сыныптан тыс\robot-belyy-shlem-belyy-fon.jpg"/>
          <p:cNvPicPr>
            <a:picLocks noChangeAspect="1" noChangeArrowheads="1"/>
          </p:cNvPicPr>
          <p:nvPr/>
        </p:nvPicPr>
        <p:blipFill>
          <a:blip r:embed="rId3"/>
          <a:srcRect l="52252" t="2353"/>
          <a:stretch>
            <a:fillRect/>
          </a:stretch>
        </p:blipFill>
        <p:spPr bwMode="auto">
          <a:xfrm>
            <a:off x="6072198" y="3357562"/>
            <a:ext cx="2682253" cy="350043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3174" y="1928802"/>
            <a:ext cx="460562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3600" b="1" spc="50" dirty="0" smtClean="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Жауабы : Процессор</a:t>
            </a:r>
            <a:endParaRPr lang="ru-RU" sz="3600" b="1" cap="none" spc="50" dirty="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3" name="Picture 2" descr="C:\Users\Admin\Desktop\сыныптан тыс\robot-belyy-shlem-belyy-fon.jpg"/>
          <p:cNvPicPr>
            <a:picLocks noChangeAspect="1" noChangeArrowheads="1"/>
          </p:cNvPicPr>
          <p:nvPr/>
        </p:nvPicPr>
        <p:blipFill>
          <a:blip r:embed="rId2"/>
          <a:srcRect l="52252" t="2353"/>
          <a:stretch>
            <a:fillRect/>
          </a:stretch>
        </p:blipFill>
        <p:spPr bwMode="auto">
          <a:xfrm>
            <a:off x="6143636" y="3000372"/>
            <a:ext cx="2682253" cy="350043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357298"/>
            <a:ext cx="319170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Информатика</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4" name="Прямоугольник 3"/>
          <p:cNvSpPr/>
          <p:nvPr/>
        </p:nvSpPr>
        <p:spPr>
          <a:xfrm>
            <a:off x="285720" y="4143380"/>
            <a:ext cx="440620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Қызықты сұрақтар</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Прямоугольник 4"/>
          <p:cNvSpPr/>
          <p:nvPr/>
        </p:nvSpPr>
        <p:spPr>
          <a:xfrm>
            <a:off x="428596" y="3000372"/>
            <a:ext cx="381405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Робот </a:t>
            </a:r>
            <a:r>
              <a:rPr lang="ru-RU"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техникасы</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Овал 6">
            <a:hlinkClick r:id="rId2" action="ppaction://hlinksldjump"/>
          </p:cNvPr>
          <p:cNvSpPr/>
          <p:nvPr/>
        </p:nvSpPr>
        <p:spPr>
          <a:xfrm>
            <a:off x="407193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8" name="Овал 7">
            <a:hlinkClick r:id="rId3" action="ppaction://hlinksldjump"/>
          </p:cNvPr>
          <p:cNvSpPr/>
          <p:nvPr/>
        </p:nvSpPr>
        <p:spPr>
          <a:xfrm>
            <a:off x="550069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9" name="Овал 8">
            <a:hlinkClick r:id="rId4" action="ppaction://hlinksldjump"/>
          </p:cNvPr>
          <p:cNvSpPr/>
          <p:nvPr/>
        </p:nvSpPr>
        <p:spPr>
          <a:xfrm>
            <a:off x="692945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
        <p:nvSpPr>
          <p:cNvPr id="10" name="Овал 9">
            <a:hlinkClick r:id="rId5" action="ppaction://hlinksldjump"/>
          </p:cNvPr>
          <p:cNvSpPr/>
          <p:nvPr/>
        </p:nvSpPr>
        <p:spPr>
          <a:xfrm>
            <a:off x="4286248"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11" name="Овал 10">
            <a:hlinkClick r:id="rId6" action="ppaction://hlinksldjump"/>
          </p:cNvPr>
          <p:cNvSpPr/>
          <p:nvPr/>
        </p:nvSpPr>
        <p:spPr>
          <a:xfrm>
            <a:off x="5715008"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12" name="Овал 11">
            <a:hlinkClick r:id="rId7" action="ppaction://hlinksldjump"/>
          </p:cNvPr>
          <p:cNvSpPr/>
          <p:nvPr/>
        </p:nvSpPr>
        <p:spPr>
          <a:xfrm>
            <a:off x="7072330"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
        <p:nvSpPr>
          <p:cNvPr id="13" name="Овал 12">
            <a:hlinkClick r:id="rId8" action="ppaction://hlinksldjump"/>
          </p:cNvPr>
          <p:cNvSpPr/>
          <p:nvPr/>
        </p:nvSpPr>
        <p:spPr>
          <a:xfrm>
            <a:off x="4633914"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14" name="Овал 13">
            <a:hlinkClick r:id="rId9" action="ppaction://hlinksldjump"/>
          </p:cNvPr>
          <p:cNvSpPr/>
          <p:nvPr/>
        </p:nvSpPr>
        <p:spPr>
          <a:xfrm>
            <a:off x="6062674"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15" name="Овал 14">
            <a:hlinkClick r:id="rId10" action="ppaction://hlinksldjump"/>
          </p:cNvPr>
          <p:cNvSpPr/>
          <p:nvPr/>
        </p:nvSpPr>
        <p:spPr>
          <a:xfrm>
            <a:off x="7429520"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Картинки по запросу &quot;робот фон&quot;&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714348" y="2214554"/>
            <a:ext cx="4587411"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1- </a:t>
            </a:r>
            <a:r>
              <a:rPr lang="ru-RU" sz="5400" b="1" cap="none"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кезең</a:t>
            </a:r>
            <a:r>
              <a:rPr lang="ru-RU" sz="5400" b="1" cap="none"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kk-KZ" sz="5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“Таныстыру”</a:t>
            </a:r>
            <a:endParaRPr lang="ru-RU" sz="5400" b="1" cap="none"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Информатика 20 Логикалық қосу (дизъюнкция) дегеніміз не? Жауабы: Екі немесе одан да көп пікірлерді “немесе” жалғаулығы көмегімен біріктіру амалы логикалық қосу немесе дизъюнкция деп аталады. "/>
          <p:cNvPicPr>
            <a:picLocks noChangeAspect="1" noChangeArrowheads="1"/>
          </p:cNvPicPr>
          <p:nvPr/>
        </p:nvPicPr>
        <p:blipFill>
          <a:blip r:embed="rId2"/>
          <a:srcRect b="50000"/>
          <a:stretch>
            <a:fillRect/>
          </a:stretch>
        </p:blipFill>
        <p:spPr bwMode="auto">
          <a:xfrm>
            <a:off x="500034" y="285728"/>
            <a:ext cx="8191525" cy="3071834"/>
          </a:xfrm>
          <a:prstGeom prst="rect">
            <a:avLst/>
          </a:prstGeom>
          <a:noFill/>
        </p:spPr>
      </p:pic>
      <p:pic>
        <p:nvPicPr>
          <p:cNvPr id="4" name="Picture 2" descr="C:\Users\Admin\Desktop\сыныптан тыс\robot-belyy-shlem-belyy-fon.jpg"/>
          <p:cNvPicPr>
            <a:picLocks noChangeAspect="1" noChangeArrowheads="1"/>
          </p:cNvPicPr>
          <p:nvPr/>
        </p:nvPicPr>
        <p:blipFill>
          <a:blip r:embed="rId3"/>
          <a:srcRect l="52252" t="2353"/>
          <a:stretch>
            <a:fillRect/>
          </a:stretch>
        </p:blipFill>
        <p:spPr bwMode="auto">
          <a:xfrm>
            <a:off x="6143636" y="3000372"/>
            <a:ext cx="2682253" cy="350043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Информатика 20 Логикалық қосу (дизъюнкция) дегеніміз не? Жауабы: Екі немесе одан да көп пікірлерді “немесе” жалғаулығы көмегімен біріктіру амалы логикалық қосу немесе дизъюнкция деп аталады. "/>
          <p:cNvPicPr>
            <a:picLocks noChangeAspect="1" noChangeArrowheads="1"/>
          </p:cNvPicPr>
          <p:nvPr/>
        </p:nvPicPr>
        <p:blipFill>
          <a:blip r:embed="rId2"/>
          <a:srcRect t="59302" r="8430" b="16279"/>
          <a:stretch>
            <a:fillRect/>
          </a:stretch>
        </p:blipFill>
        <p:spPr bwMode="auto">
          <a:xfrm>
            <a:off x="0" y="1500174"/>
            <a:ext cx="8858280" cy="2428892"/>
          </a:xfrm>
          <a:prstGeom prst="rect">
            <a:avLst/>
          </a:prstGeom>
          <a:noFill/>
        </p:spPr>
      </p:pic>
      <p:pic>
        <p:nvPicPr>
          <p:cNvPr id="3" name="Picture 2" descr="C:\Users\Admin\Desktop\сыныптан тыс\robot-belyy-shlem-belyy-fon.jpg"/>
          <p:cNvPicPr>
            <a:picLocks noChangeAspect="1" noChangeArrowheads="1"/>
          </p:cNvPicPr>
          <p:nvPr/>
        </p:nvPicPr>
        <p:blipFill>
          <a:blip r:embed="rId3"/>
          <a:srcRect l="52252" t="2353"/>
          <a:stretch>
            <a:fillRect/>
          </a:stretch>
        </p:blipFill>
        <p:spPr bwMode="auto">
          <a:xfrm>
            <a:off x="6143636" y="3357562"/>
            <a:ext cx="2682253" cy="350043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357298"/>
            <a:ext cx="319170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Информатика</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4" name="Прямоугольник 3"/>
          <p:cNvSpPr/>
          <p:nvPr/>
        </p:nvSpPr>
        <p:spPr>
          <a:xfrm>
            <a:off x="285720" y="4143380"/>
            <a:ext cx="440620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Қызықты сұрақтар</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Прямоугольник 4"/>
          <p:cNvSpPr/>
          <p:nvPr/>
        </p:nvSpPr>
        <p:spPr>
          <a:xfrm>
            <a:off x="428596" y="3000372"/>
            <a:ext cx="381405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Робот </a:t>
            </a:r>
            <a:r>
              <a:rPr lang="ru-RU"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техникасы</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Овал 6">
            <a:hlinkClick r:id="rId2" action="ppaction://hlinksldjump"/>
          </p:cNvPr>
          <p:cNvSpPr/>
          <p:nvPr/>
        </p:nvSpPr>
        <p:spPr>
          <a:xfrm>
            <a:off x="407193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8" name="Овал 7">
            <a:hlinkClick r:id="rId3" action="ppaction://hlinksldjump"/>
          </p:cNvPr>
          <p:cNvSpPr/>
          <p:nvPr/>
        </p:nvSpPr>
        <p:spPr>
          <a:xfrm>
            <a:off x="550069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9" name="Овал 8">
            <a:hlinkClick r:id="rId4" action="ppaction://hlinksldjump"/>
          </p:cNvPr>
          <p:cNvSpPr/>
          <p:nvPr/>
        </p:nvSpPr>
        <p:spPr>
          <a:xfrm>
            <a:off x="692945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
        <p:nvSpPr>
          <p:cNvPr id="10" name="Овал 9">
            <a:hlinkClick r:id="rId5" action="ppaction://hlinksldjump"/>
          </p:cNvPr>
          <p:cNvSpPr/>
          <p:nvPr/>
        </p:nvSpPr>
        <p:spPr>
          <a:xfrm>
            <a:off x="4286248"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11" name="Овал 10">
            <a:hlinkClick r:id="rId6" action="ppaction://hlinksldjump"/>
          </p:cNvPr>
          <p:cNvSpPr/>
          <p:nvPr/>
        </p:nvSpPr>
        <p:spPr>
          <a:xfrm>
            <a:off x="5715008"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12" name="Овал 11">
            <a:hlinkClick r:id="rId7" action="ppaction://hlinksldjump"/>
          </p:cNvPr>
          <p:cNvSpPr/>
          <p:nvPr/>
        </p:nvSpPr>
        <p:spPr>
          <a:xfrm>
            <a:off x="7072330"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
        <p:nvSpPr>
          <p:cNvPr id="13" name="Овал 12">
            <a:hlinkClick r:id="rId8" action="ppaction://hlinksldjump"/>
          </p:cNvPr>
          <p:cNvSpPr/>
          <p:nvPr/>
        </p:nvSpPr>
        <p:spPr>
          <a:xfrm>
            <a:off x="4633914"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14" name="Овал 13">
            <a:hlinkClick r:id="rId9" action="ppaction://hlinksldjump"/>
          </p:cNvPr>
          <p:cNvSpPr/>
          <p:nvPr/>
        </p:nvSpPr>
        <p:spPr>
          <a:xfrm>
            <a:off x="6062674"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15" name="Овал 14">
            <a:hlinkClick r:id="rId10" action="ppaction://hlinksldjump"/>
          </p:cNvPr>
          <p:cNvSpPr/>
          <p:nvPr/>
        </p:nvSpPr>
        <p:spPr>
          <a:xfrm>
            <a:off x="7429520"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Информатика 30 Адам ойлауының түрлері мен заңдары туралы, оның ішінде дәлелдеуге болатын пікірлердің заңдылықтары туралы ғылым  Жауабы: Логика "/>
          <p:cNvPicPr>
            <a:picLocks noChangeAspect="1" noChangeArrowheads="1"/>
          </p:cNvPicPr>
          <p:nvPr/>
        </p:nvPicPr>
        <p:blipFill>
          <a:blip r:embed="rId2"/>
          <a:srcRect r="893" b="45238"/>
          <a:stretch>
            <a:fillRect/>
          </a:stretch>
        </p:blipFill>
        <p:spPr bwMode="auto">
          <a:xfrm>
            <a:off x="857224" y="642918"/>
            <a:ext cx="7929618" cy="3286148"/>
          </a:xfrm>
          <a:prstGeom prst="rect">
            <a:avLst/>
          </a:prstGeom>
          <a:noFill/>
        </p:spPr>
      </p:pic>
      <p:pic>
        <p:nvPicPr>
          <p:cNvPr id="4" name="Picture 2" descr="C:\Users\Admin\Desktop\сыныптан тыс\robot-belyy-shlem-belyy-fon.jpg"/>
          <p:cNvPicPr>
            <a:picLocks noChangeAspect="1" noChangeArrowheads="1"/>
          </p:cNvPicPr>
          <p:nvPr/>
        </p:nvPicPr>
        <p:blipFill>
          <a:blip r:embed="rId3"/>
          <a:srcRect l="52252" t="2353"/>
          <a:stretch>
            <a:fillRect/>
          </a:stretch>
        </p:blipFill>
        <p:spPr bwMode="auto">
          <a:xfrm>
            <a:off x="6143636" y="3357562"/>
            <a:ext cx="2682253" cy="3500438"/>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Информатика 30 Адам ойлауының түрлері мен заңдары туралы, оның ішінде дәлелдеуге болатын пікірлердің заңдылықтары туралы ғылым  Жауабы: Логика "/>
          <p:cNvPicPr>
            <a:picLocks noChangeAspect="1" noChangeArrowheads="1"/>
          </p:cNvPicPr>
          <p:nvPr/>
        </p:nvPicPr>
        <p:blipFill>
          <a:blip r:embed="rId2"/>
          <a:srcRect t="58175" r="24226"/>
          <a:stretch>
            <a:fillRect/>
          </a:stretch>
        </p:blipFill>
        <p:spPr bwMode="auto">
          <a:xfrm>
            <a:off x="1428728" y="2000240"/>
            <a:ext cx="6062706" cy="2509854"/>
          </a:xfrm>
          <a:prstGeom prst="rect">
            <a:avLst/>
          </a:prstGeom>
          <a:noFill/>
        </p:spPr>
      </p:pic>
      <p:pic>
        <p:nvPicPr>
          <p:cNvPr id="3" name="Picture 2" descr="C:\Users\Admin\Desktop\сыныптан тыс\robot-belyy-shlem-belyy-fon.jpg"/>
          <p:cNvPicPr>
            <a:picLocks noChangeAspect="1" noChangeArrowheads="1"/>
          </p:cNvPicPr>
          <p:nvPr/>
        </p:nvPicPr>
        <p:blipFill>
          <a:blip r:embed="rId3"/>
          <a:srcRect l="52252" t="2353"/>
          <a:stretch>
            <a:fillRect/>
          </a:stretch>
        </p:blipFill>
        <p:spPr bwMode="auto">
          <a:xfrm>
            <a:off x="6143636" y="3000372"/>
            <a:ext cx="2682253" cy="350043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357298"/>
            <a:ext cx="319170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Информатика</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4" name="Прямоугольник 3"/>
          <p:cNvSpPr/>
          <p:nvPr/>
        </p:nvSpPr>
        <p:spPr>
          <a:xfrm>
            <a:off x="285720" y="4143380"/>
            <a:ext cx="440620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Қызықты сұрақтар</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Прямоугольник 4"/>
          <p:cNvSpPr/>
          <p:nvPr/>
        </p:nvSpPr>
        <p:spPr>
          <a:xfrm>
            <a:off x="428596" y="3000372"/>
            <a:ext cx="381405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Робот </a:t>
            </a:r>
            <a:r>
              <a:rPr lang="ru-RU"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техникасы</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Овал 6">
            <a:hlinkClick r:id="rId2" action="ppaction://hlinksldjump"/>
          </p:cNvPr>
          <p:cNvSpPr/>
          <p:nvPr/>
        </p:nvSpPr>
        <p:spPr>
          <a:xfrm>
            <a:off x="407193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8" name="Овал 7">
            <a:hlinkClick r:id="rId3" action="ppaction://hlinksldjump"/>
          </p:cNvPr>
          <p:cNvSpPr/>
          <p:nvPr/>
        </p:nvSpPr>
        <p:spPr>
          <a:xfrm>
            <a:off x="550069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9" name="Овал 8">
            <a:hlinkClick r:id="rId4" action="ppaction://hlinksldjump"/>
          </p:cNvPr>
          <p:cNvSpPr/>
          <p:nvPr/>
        </p:nvSpPr>
        <p:spPr>
          <a:xfrm>
            <a:off x="692945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
        <p:nvSpPr>
          <p:cNvPr id="10" name="Овал 9">
            <a:hlinkClick r:id="rId5" action="ppaction://hlinksldjump"/>
          </p:cNvPr>
          <p:cNvSpPr/>
          <p:nvPr/>
        </p:nvSpPr>
        <p:spPr>
          <a:xfrm>
            <a:off x="4286248"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11" name="Овал 10">
            <a:hlinkClick r:id="rId6" action="ppaction://hlinksldjump"/>
          </p:cNvPr>
          <p:cNvSpPr/>
          <p:nvPr/>
        </p:nvSpPr>
        <p:spPr>
          <a:xfrm>
            <a:off x="5715008"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12" name="Овал 11">
            <a:hlinkClick r:id="rId7" action="ppaction://hlinksldjump"/>
          </p:cNvPr>
          <p:cNvSpPr/>
          <p:nvPr/>
        </p:nvSpPr>
        <p:spPr>
          <a:xfrm>
            <a:off x="7072330"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
        <p:nvSpPr>
          <p:cNvPr id="13" name="Овал 12">
            <a:hlinkClick r:id="rId8" action="ppaction://hlinksldjump"/>
          </p:cNvPr>
          <p:cNvSpPr/>
          <p:nvPr/>
        </p:nvSpPr>
        <p:spPr>
          <a:xfrm>
            <a:off x="4633914"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14" name="Овал 13">
            <a:hlinkClick r:id="rId9" action="ppaction://hlinksldjump"/>
          </p:cNvPr>
          <p:cNvSpPr/>
          <p:nvPr/>
        </p:nvSpPr>
        <p:spPr>
          <a:xfrm>
            <a:off x="6062674"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15" name="Овал 14">
            <a:hlinkClick r:id="rId10" action="ppaction://hlinksldjump"/>
          </p:cNvPr>
          <p:cNvSpPr/>
          <p:nvPr/>
        </p:nvSpPr>
        <p:spPr>
          <a:xfrm>
            <a:off x="7429520"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обот техникасы 10 3D модельдеу дегеніміз не?  Жауабы: 3D-модельдеу — бұл үшөлшемді обьекті құру процесі. Үшөлшемді графика көмегімен заттың нағыз көшірмесін жасауға болады және дүниеде мүлдем болмаған заттың моделін жасап шығаруға болады. "/>
          <p:cNvPicPr>
            <a:picLocks noChangeAspect="1" noChangeArrowheads="1"/>
          </p:cNvPicPr>
          <p:nvPr/>
        </p:nvPicPr>
        <p:blipFill>
          <a:blip r:embed="rId2"/>
          <a:srcRect r="7577" b="65833"/>
          <a:stretch>
            <a:fillRect/>
          </a:stretch>
        </p:blipFill>
        <p:spPr bwMode="auto">
          <a:xfrm>
            <a:off x="500034" y="428604"/>
            <a:ext cx="7987331" cy="2214578"/>
          </a:xfrm>
          <a:prstGeom prst="rect">
            <a:avLst/>
          </a:prstGeom>
          <a:noFill/>
        </p:spPr>
      </p:pic>
      <p:pic>
        <p:nvPicPr>
          <p:cNvPr id="4" name="Picture 2" descr="C:\Users\Admin\Desktop\сыныптан тыс\robot-belyy-shlem-belyy-fon.jpg"/>
          <p:cNvPicPr>
            <a:picLocks noChangeAspect="1" noChangeArrowheads="1"/>
          </p:cNvPicPr>
          <p:nvPr/>
        </p:nvPicPr>
        <p:blipFill>
          <a:blip r:embed="rId3"/>
          <a:srcRect l="52252" t="2353"/>
          <a:stretch>
            <a:fillRect/>
          </a:stretch>
        </p:blipFill>
        <p:spPr bwMode="auto">
          <a:xfrm>
            <a:off x="6143636" y="3000372"/>
            <a:ext cx="2682253" cy="350043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Робот техникасы 10 3D модельдеу дегеніміз не?  Жауабы: 3D-модельдеу — бұл үшөлшемді обьекті құру процесі. Үшөлшемді графика көмегімен заттың нағыз көшірмесін жасауға болады және дүниеде мүлдем болмаған заттың моделін жасап шығаруға болады. "/>
          <p:cNvPicPr>
            <a:picLocks noChangeAspect="1" noChangeArrowheads="1"/>
          </p:cNvPicPr>
          <p:nvPr/>
        </p:nvPicPr>
        <p:blipFill>
          <a:blip r:embed="rId2"/>
          <a:srcRect l="3516" t="32813"/>
          <a:stretch>
            <a:fillRect/>
          </a:stretch>
        </p:blipFill>
        <p:spPr bwMode="auto">
          <a:xfrm>
            <a:off x="857224" y="1285860"/>
            <a:ext cx="7933458" cy="414337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357298"/>
            <a:ext cx="319170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Информатика</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4" name="Прямоугольник 3"/>
          <p:cNvSpPr/>
          <p:nvPr/>
        </p:nvSpPr>
        <p:spPr>
          <a:xfrm>
            <a:off x="285720" y="4143380"/>
            <a:ext cx="440620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Қызықты сұрақтар</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Прямоугольник 4"/>
          <p:cNvSpPr/>
          <p:nvPr/>
        </p:nvSpPr>
        <p:spPr>
          <a:xfrm>
            <a:off x="428596" y="3000372"/>
            <a:ext cx="381405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Робот </a:t>
            </a:r>
            <a:r>
              <a:rPr lang="ru-RU"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техникасы</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Овал 6">
            <a:hlinkClick r:id="rId2" action="ppaction://hlinksldjump"/>
          </p:cNvPr>
          <p:cNvSpPr/>
          <p:nvPr/>
        </p:nvSpPr>
        <p:spPr>
          <a:xfrm>
            <a:off x="407193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8" name="Овал 7">
            <a:hlinkClick r:id="rId3" action="ppaction://hlinksldjump"/>
          </p:cNvPr>
          <p:cNvSpPr/>
          <p:nvPr/>
        </p:nvSpPr>
        <p:spPr>
          <a:xfrm>
            <a:off x="550069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9" name="Овал 8">
            <a:hlinkClick r:id="rId4" action="ppaction://hlinksldjump"/>
          </p:cNvPr>
          <p:cNvSpPr/>
          <p:nvPr/>
        </p:nvSpPr>
        <p:spPr>
          <a:xfrm>
            <a:off x="692945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
        <p:nvSpPr>
          <p:cNvPr id="10" name="Овал 9">
            <a:hlinkClick r:id="rId5" action="ppaction://hlinksldjump"/>
          </p:cNvPr>
          <p:cNvSpPr/>
          <p:nvPr/>
        </p:nvSpPr>
        <p:spPr>
          <a:xfrm>
            <a:off x="4286248"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11" name="Овал 10">
            <a:hlinkClick r:id="rId6" action="ppaction://hlinksldjump"/>
          </p:cNvPr>
          <p:cNvSpPr/>
          <p:nvPr/>
        </p:nvSpPr>
        <p:spPr>
          <a:xfrm>
            <a:off x="5715008"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12" name="Овал 11">
            <a:hlinkClick r:id="rId7" action="ppaction://hlinksldjump"/>
          </p:cNvPr>
          <p:cNvSpPr/>
          <p:nvPr/>
        </p:nvSpPr>
        <p:spPr>
          <a:xfrm>
            <a:off x="7072330"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
        <p:nvSpPr>
          <p:cNvPr id="13" name="Овал 12">
            <a:hlinkClick r:id="rId8" action="ppaction://hlinksldjump"/>
          </p:cNvPr>
          <p:cNvSpPr/>
          <p:nvPr/>
        </p:nvSpPr>
        <p:spPr>
          <a:xfrm>
            <a:off x="4633914"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14" name="Овал 13">
            <a:hlinkClick r:id="rId9" action="ppaction://hlinksldjump"/>
          </p:cNvPr>
          <p:cNvSpPr/>
          <p:nvPr/>
        </p:nvSpPr>
        <p:spPr>
          <a:xfrm>
            <a:off x="6062674"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15" name="Овал 14">
            <a:hlinkClick r:id="rId10" action="ppaction://hlinksldjump"/>
          </p:cNvPr>
          <p:cNvSpPr/>
          <p:nvPr/>
        </p:nvSpPr>
        <p:spPr>
          <a:xfrm>
            <a:off x="7429520"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Робот техникасы 20 Виртиуалды LEGO® бөлшектерімен жұмыс істеу арқасында объектілердің 3D үлгісін жасап шығаруға мүмкіндік беретеін арнайы бағдарлама қалай аталады?  Жауабы: LEGO® Digital Designer "/>
          <p:cNvPicPr>
            <a:picLocks noChangeAspect="1" noChangeArrowheads="1"/>
          </p:cNvPicPr>
          <p:nvPr/>
        </p:nvPicPr>
        <p:blipFill>
          <a:blip r:embed="rId2"/>
          <a:srcRect r="-782" b="15624"/>
          <a:stretch>
            <a:fillRect/>
          </a:stretch>
        </p:blipFill>
        <p:spPr bwMode="auto">
          <a:xfrm>
            <a:off x="642910" y="428604"/>
            <a:ext cx="7286644" cy="4575335"/>
          </a:xfrm>
          <a:prstGeom prst="rect">
            <a:avLst/>
          </a:prstGeom>
          <a:noFill/>
        </p:spPr>
      </p:pic>
      <p:pic>
        <p:nvPicPr>
          <p:cNvPr id="3" name="Picture 2" descr="C:\Users\Admin\Desktop\сыныптан тыс\robot-belyy-shlem-belyy-fon.jpg"/>
          <p:cNvPicPr>
            <a:picLocks noChangeAspect="1" noChangeArrowheads="1"/>
          </p:cNvPicPr>
          <p:nvPr/>
        </p:nvPicPr>
        <p:blipFill>
          <a:blip r:embed="rId3"/>
          <a:srcRect l="52252" t="2353"/>
          <a:stretch>
            <a:fillRect/>
          </a:stretch>
        </p:blipFill>
        <p:spPr bwMode="auto">
          <a:xfrm>
            <a:off x="6143636" y="3000372"/>
            <a:ext cx="2682253" cy="35004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Картинки по запросу &quot;робот фон&quot;&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14250" y="2214554"/>
            <a:ext cx="5243743"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1- </a:t>
            </a:r>
            <a:r>
              <a:rPr lang="ru-RU" sz="5400" b="1" cap="none"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кезең</a:t>
            </a:r>
            <a:r>
              <a:rPr lang="ru-RU" sz="5400" b="1" cap="none"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kk-KZ" sz="5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“Кім жылдам?”</a:t>
            </a:r>
            <a:endParaRPr lang="ru-RU" sz="5400" b="1" cap="none"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Робот техникасы 20 Виртиуалды LEGO® бөлшектерімен жұмыс істеу арқасында объектілердің 3D үлгісін жасап шығаруға мүмкіндік беретеін арнайы бағдарлама қалай аталады?  Жауабы: LEGO® Digital Designer "/>
          <p:cNvPicPr>
            <a:picLocks noChangeAspect="1" noChangeArrowheads="1"/>
          </p:cNvPicPr>
          <p:nvPr/>
        </p:nvPicPr>
        <p:blipFill>
          <a:blip r:embed="rId2"/>
          <a:srcRect t="85632" r="16014" b="-2759"/>
          <a:stretch>
            <a:fillRect/>
          </a:stretch>
        </p:blipFill>
        <p:spPr bwMode="auto">
          <a:xfrm>
            <a:off x="785786" y="1857364"/>
            <a:ext cx="7473514" cy="1500198"/>
          </a:xfrm>
          <a:prstGeom prst="rect">
            <a:avLst/>
          </a:prstGeom>
          <a:noFill/>
        </p:spPr>
      </p:pic>
      <p:pic>
        <p:nvPicPr>
          <p:cNvPr id="3" name="Picture 2" descr="C:\Users\Admin\Desktop\сыныптан тыс\robot-belyy-shlem-belyy-fon.jpg"/>
          <p:cNvPicPr>
            <a:picLocks noChangeAspect="1" noChangeArrowheads="1"/>
          </p:cNvPicPr>
          <p:nvPr/>
        </p:nvPicPr>
        <p:blipFill>
          <a:blip r:embed="rId3"/>
          <a:srcRect l="52252" t="2353"/>
          <a:stretch>
            <a:fillRect/>
          </a:stretch>
        </p:blipFill>
        <p:spPr bwMode="auto">
          <a:xfrm>
            <a:off x="6143636" y="3000372"/>
            <a:ext cx="2682253" cy="350043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357298"/>
            <a:ext cx="319170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Информатика</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4" name="Прямоугольник 3"/>
          <p:cNvSpPr/>
          <p:nvPr/>
        </p:nvSpPr>
        <p:spPr>
          <a:xfrm>
            <a:off x="285720" y="4143380"/>
            <a:ext cx="440620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Қызықты сұрақтар</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Прямоугольник 4"/>
          <p:cNvSpPr/>
          <p:nvPr/>
        </p:nvSpPr>
        <p:spPr>
          <a:xfrm>
            <a:off x="428596" y="3000372"/>
            <a:ext cx="381405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Робот </a:t>
            </a:r>
            <a:r>
              <a:rPr lang="ru-RU"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техникасы</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Овал 6">
            <a:hlinkClick r:id="rId2" action="ppaction://hlinksldjump"/>
          </p:cNvPr>
          <p:cNvSpPr/>
          <p:nvPr/>
        </p:nvSpPr>
        <p:spPr>
          <a:xfrm>
            <a:off x="407193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8" name="Овал 7">
            <a:hlinkClick r:id="rId3" action="ppaction://hlinksldjump"/>
          </p:cNvPr>
          <p:cNvSpPr/>
          <p:nvPr/>
        </p:nvSpPr>
        <p:spPr>
          <a:xfrm>
            <a:off x="550069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9" name="Овал 8">
            <a:hlinkClick r:id="rId4" action="ppaction://hlinksldjump"/>
          </p:cNvPr>
          <p:cNvSpPr/>
          <p:nvPr/>
        </p:nvSpPr>
        <p:spPr>
          <a:xfrm>
            <a:off x="692945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
        <p:nvSpPr>
          <p:cNvPr id="10" name="Овал 9">
            <a:hlinkClick r:id="rId5" action="ppaction://hlinksldjump"/>
          </p:cNvPr>
          <p:cNvSpPr/>
          <p:nvPr/>
        </p:nvSpPr>
        <p:spPr>
          <a:xfrm>
            <a:off x="4286248"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11" name="Овал 10">
            <a:hlinkClick r:id="rId6" action="ppaction://hlinksldjump"/>
          </p:cNvPr>
          <p:cNvSpPr/>
          <p:nvPr/>
        </p:nvSpPr>
        <p:spPr>
          <a:xfrm>
            <a:off x="5715008"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12" name="Овал 11">
            <a:hlinkClick r:id="rId7" action="ppaction://hlinksldjump"/>
          </p:cNvPr>
          <p:cNvSpPr/>
          <p:nvPr/>
        </p:nvSpPr>
        <p:spPr>
          <a:xfrm>
            <a:off x="7072330"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
        <p:nvSpPr>
          <p:cNvPr id="13" name="Овал 12">
            <a:hlinkClick r:id="rId8" action="ppaction://hlinksldjump"/>
          </p:cNvPr>
          <p:cNvSpPr/>
          <p:nvPr/>
        </p:nvSpPr>
        <p:spPr>
          <a:xfrm>
            <a:off x="4633914"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14" name="Овал 13">
            <a:hlinkClick r:id="rId9" action="ppaction://hlinksldjump"/>
          </p:cNvPr>
          <p:cNvSpPr/>
          <p:nvPr/>
        </p:nvSpPr>
        <p:spPr>
          <a:xfrm>
            <a:off x="6062674"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15" name="Овал 14">
            <a:hlinkClick r:id="rId10" action="ppaction://hlinksldjump"/>
          </p:cNvPr>
          <p:cNvSpPr/>
          <p:nvPr/>
        </p:nvSpPr>
        <p:spPr>
          <a:xfrm>
            <a:off x="7429520"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Робот техникасы 30 Дыбыс толқындарын жіберіп, қайтып келген сигналдарды оқитын және нысандарды тауып, оларға дейінгі қашықтықты есептейтін датчик калай аталады?  Жауабы: Ультрадыбысты датчик "/>
          <p:cNvPicPr>
            <a:picLocks noChangeAspect="1" noChangeArrowheads="1"/>
          </p:cNvPicPr>
          <p:nvPr/>
        </p:nvPicPr>
        <p:blipFill>
          <a:blip r:embed="rId2"/>
          <a:srcRect r="6249" b="50446"/>
          <a:stretch>
            <a:fillRect/>
          </a:stretch>
        </p:blipFill>
        <p:spPr bwMode="auto">
          <a:xfrm>
            <a:off x="571472" y="500042"/>
            <a:ext cx="7748771" cy="3071834"/>
          </a:xfrm>
          <a:prstGeom prst="rect">
            <a:avLst/>
          </a:prstGeom>
          <a:noFill/>
        </p:spPr>
      </p:pic>
      <p:pic>
        <p:nvPicPr>
          <p:cNvPr id="4" name="Picture 2" descr="C:\Users\Admin\Desktop\сыныптан тыс\robot-belyy-shlem-belyy-fon.jpg"/>
          <p:cNvPicPr>
            <a:picLocks noChangeAspect="1" noChangeArrowheads="1"/>
          </p:cNvPicPr>
          <p:nvPr/>
        </p:nvPicPr>
        <p:blipFill>
          <a:blip r:embed="rId3"/>
          <a:srcRect l="52252" t="2353"/>
          <a:stretch>
            <a:fillRect/>
          </a:stretch>
        </p:blipFill>
        <p:spPr bwMode="auto">
          <a:xfrm>
            <a:off x="6143636" y="3000372"/>
            <a:ext cx="2682253" cy="350043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Робот техникасы 30 Дыбыс толқындарын жіберіп, қайтып келген сигналдарды оқитын және нысандарды тауып, оларға дейінгі қашықтықты есептейтін датчик калай аталады?  Жауабы: Ультрадыбысты датчик "/>
          <p:cNvPicPr>
            <a:picLocks noChangeAspect="1" noChangeArrowheads="1"/>
          </p:cNvPicPr>
          <p:nvPr/>
        </p:nvPicPr>
        <p:blipFill>
          <a:blip r:embed="rId2"/>
          <a:srcRect t="46875" r="16629" b="892"/>
          <a:stretch>
            <a:fillRect/>
          </a:stretch>
        </p:blipFill>
        <p:spPr bwMode="auto">
          <a:xfrm>
            <a:off x="1142976" y="1643050"/>
            <a:ext cx="7145632" cy="3357586"/>
          </a:xfrm>
          <a:prstGeom prst="rect">
            <a:avLst/>
          </a:prstGeom>
          <a:noFill/>
        </p:spPr>
      </p:pic>
      <p:pic>
        <p:nvPicPr>
          <p:cNvPr id="3" name="Picture 2" descr="C:\Users\Admin\Desktop\сыныптан тыс\robot-belyy-shlem-belyy-fon.jpg"/>
          <p:cNvPicPr>
            <a:picLocks noChangeAspect="1" noChangeArrowheads="1"/>
          </p:cNvPicPr>
          <p:nvPr/>
        </p:nvPicPr>
        <p:blipFill>
          <a:blip r:embed="rId3"/>
          <a:srcRect l="52252" t="2353"/>
          <a:stretch>
            <a:fillRect/>
          </a:stretch>
        </p:blipFill>
        <p:spPr bwMode="auto">
          <a:xfrm flipH="1">
            <a:off x="285720" y="285728"/>
            <a:ext cx="2532689" cy="350043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357298"/>
            <a:ext cx="319170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Информатика</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4" name="Прямоугольник 3"/>
          <p:cNvSpPr/>
          <p:nvPr/>
        </p:nvSpPr>
        <p:spPr>
          <a:xfrm>
            <a:off x="285720" y="4143380"/>
            <a:ext cx="440620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Қызықты сұрақтар</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Прямоугольник 4"/>
          <p:cNvSpPr/>
          <p:nvPr/>
        </p:nvSpPr>
        <p:spPr>
          <a:xfrm>
            <a:off x="428596" y="3000372"/>
            <a:ext cx="381405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Робот </a:t>
            </a:r>
            <a:r>
              <a:rPr lang="ru-RU"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техникасы</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Овал 6">
            <a:hlinkClick r:id="rId2" action="ppaction://hlinksldjump"/>
          </p:cNvPr>
          <p:cNvSpPr/>
          <p:nvPr/>
        </p:nvSpPr>
        <p:spPr>
          <a:xfrm>
            <a:off x="407193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8" name="Овал 7">
            <a:hlinkClick r:id="rId3" action="ppaction://hlinksldjump"/>
          </p:cNvPr>
          <p:cNvSpPr/>
          <p:nvPr/>
        </p:nvSpPr>
        <p:spPr>
          <a:xfrm>
            <a:off x="550069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9" name="Овал 8">
            <a:hlinkClick r:id="rId4" action="ppaction://hlinksldjump"/>
          </p:cNvPr>
          <p:cNvSpPr/>
          <p:nvPr/>
        </p:nvSpPr>
        <p:spPr>
          <a:xfrm>
            <a:off x="692945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
        <p:nvSpPr>
          <p:cNvPr id="10" name="Овал 9">
            <a:hlinkClick r:id="rId5" action="ppaction://hlinksldjump"/>
          </p:cNvPr>
          <p:cNvSpPr/>
          <p:nvPr/>
        </p:nvSpPr>
        <p:spPr>
          <a:xfrm>
            <a:off x="4286248"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11" name="Овал 10">
            <a:hlinkClick r:id="rId6" action="ppaction://hlinksldjump"/>
          </p:cNvPr>
          <p:cNvSpPr/>
          <p:nvPr/>
        </p:nvSpPr>
        <p:spPr>
          <a:xfrm>
            <a:off x="5715008"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12" name="Овал 11">
            <a:hlinkClick r:id="rId7" action="ppaction://hlinksldjump"/>
          </p:cNvPr>
          <p:cNvSpPr/>
          <p:nvPr/>
        </p:nvSpPr>
        <p:spPr>
          <a:xfrm>
            <a:off x="7072330"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
        <p:nvSpPr>
          <p:cNvPr id="13" name="Овал 12">
            <a:hlinkClick r:id="rId8" action="ppaction://hlinksldjump"/>
          </p:cNvPr>
          <p:cNvSpPr/>
          <p:nvPr/>
        </p:nvSpPr>
        <p:spPr>
          <a:xfrm>
            <a:off x="4633914"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14" name="Овал 13">
            <a:hlinkClick r:id="rId9" action="ppaction://hlinksldjump"/>
          </p:cNvPr>
          <p:cNvSpPr/>
          <p:nvPr/>
        </p:nvSpPr>
        <p:spPr>
          <a:xfrm>
            <a:off x="6062674"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15" name="Овал 14">
            <a:hlinkClick r:id="rId10" action="ppaction://hlinksldjump"/>
          </p:cNvPr>
          <p:cNvSpPr/>
          <p:nvPr/>
        </p:nvSpPr>
        <p:spPr>
          <a:xfrm>
            <a:off x="7429520"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Қызықты сұрақтар 10 Чарльз Бэббидж аналитикалық машинаны қай жылы құрастырды және бұл жобаға қатысқан ең бірінші компьютерлік программистті ата. Жауабы: 1883жыл, Августа Ада Лавлейс "/>
          <p:cNvPicPr>
            <a:picLocks noChangeAspect="1" noChangeArrowheads="1"/>
          </p:cNvPicPr>
          <p:nvPr/>
        </p:nvPicPr>
        <p:blipFill>
          <a:blip r:embed="rId2"/>
          <a:srcRect r="3906" b="18749"/>
          <a:stretch>
            <a:fillRect/>
          </a:stretch>
        </p:blipFill>
        <p:spPr bwMode="auto">
          <a:xfrm>
            <a:off x="1214414" y="642918"/>
            <a:ext cx="6871786" cy="4357718"/>
          </a:xfrm>
          <a:prstGeom prst="rect">
            <a:avLst/>
          </a:prstGeom>
          <a:noFill/>
        </p:spPr>
      </p:pic>
      <p:pic>
        <p:nvPicPr>
          <p:cNvPr id="4" name="Picture 2" descr="C:\Users\Admin\Desktop\сыныптан тыс\robot-belyy-shlem-belyy-fon.jpg"/>
          <p:cNvPicPr>
            <a:picLocks noChangeAspect="1" noChangeArrowheads="1"/>
          </p:cNvPicPr>
          <p:nvPr/>
        </p:nvPicPr>
        <p:blipFill>
          <a:blip r:embed="rId3"/>
          <a:srcRect l="52252" t="2353"/>
          <a:stretch>
            <a:fillRect/>
          </a:stretch>
        </p:blipFill>
        <p:spPr bwMode="auto">
          <a:xfrm flipH="1">
            <a:off x="571472" y="3000372"/>
            <a:ext cx="2461283" cy="350043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Қызықты сұрақтар 10 Чарльз Бэббидж аналитикалық машинаны қай жылы құрастырды және бұл жобаға қатысқан ең бірінші компьютерлік программистті ата. Жауабы: 1883жыл, Августа Ада Лавлейс "/>
          <p:cNvPicPr>
            <a:picLocks noChangeAspect="1" noChangeArrowheads="1"/>
          </p:cNvPicPr>
          <p:nvPr/>
        </p:nvPicPr>
        <p:blipFill>
          <a:blip r:embed="rId2"/>
          <a:srcRect t="41292" r="8094" b="2765"/>
          <a:stretch>
            <a:fillRect/>
          </a:stretch>
        </p:blipFill>
        <p:spPr bwMode="auto">
          <a:xfrm>
            <a:off x="928661" y="1285860"/>
            <a:ext cx="7667679" cy="350046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357298"/>
            <a:ext cx="319170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Информатика</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4" name="Прямоугольник 3"/>
          <p:cNvSpPr/>
          <p:nvPr/>
        </p:nvSpPr>
        <p:spPr>
          <a:xfrm>
            <a:off x="285720" y="4143380"/>
            <a:ext cx="440620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Қызықты сұрақтар</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Прямоугольник 4"/>
          <p:cNvSpPr/>
          <p:nvPr/>
        </p:nvSpPr>
        <p:spPr>
          <a:xfrm>
            <a:off x="428596" y="3000372"/>
            <a:ext cx="381405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Робот </a:t>
            </a:r>
            <a:r>
              <a:rPr lang="ru-RU"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техникасы</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Овал 6">
            <a:hlinkClick r:id="rId2" action="ppaction://hlinksldjump"/>
          </p:cNvPr>
          <p:cNvSpPr/>
          <p:nvPr/>
        </p:nvSpPr>
        <p:spPr>
          <a:xfrm>
            <a:off x="407193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8" name="Овал 7">
            <a:hlinkClick r:id="rId3" action="ppaction://hlinksldjump"/>
          </p:cNvPr>
          <p:cNvSpPr/>
          <p:nvPr/>
        </p:nvSpPr>
        <p:spPr>
          <a:xfrm>
            <a:off x="550069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9" name="Овал 8">
            <a:hlinkClick r:id="rId4" action="ppaction://hlinksldjump"/>
          </p:cNvPr>
          <p:cNvSpPr/>
          <p:nvPr/>
        </p:nvSpPr>
        <p:spPr>
          <a:xfrm>
            <a:off x="692945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
        <p:nvSpPr>
          <p:cNvPr id="10" name="Овал 9">
            <a:hlinkClick r:id="rId5" action="ppaction://hlinksldjump"/>
          </p:cNvPr>
          <p:cNvSpPr/>
          <p:nvPr/>
        </p:nvSpPr>
        <p:spPr>
          <a:xfrm>
            <a:off x="4286248"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11" name="Овал 10">
            <a:hlinkClick r:id="rId6" action="ppaction://hlinksldjump"/>
          </p:cNvPr>
          <p:cNvSpPr/>
          <p:nvPr/>
        </p:nvSpPr>
        <p:spPr>
          <a:xfrm>
            <a:off x="5715008"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12" name="Овал 11">
            <a:hlinkClick r:id="rId7" action="ppaction://hlinksldjump"/>
          </p:cNvPr>
          <p:cNvSpPr/>
          <p:nvPr/>
        </p:nvSpPr>
        <p:spPr>
          <a:xfrm>
            <a:off x="7072330"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
        <p:nvSpPr>
          <p:cNvPr id="13" name="Овал 12">
            <a:hlinkClick r:id="rId8" action="ppaction://hlinksldjump"/>
          </p:cNvPr>
          <p:cNvSpPr/>
          <p:nvPr/>
        </p:nvSpPr>
        <p:spPr>
          <a:xfrm>
            <a:off x="4633914"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14" name="Овал 13">
            <a:hlinkClick r:id="rId9" action="ppaction://hlinksldjump"/>
          </p:cNvPr>
          <p:cNvSpPr/>
          <p:nvPr/>
        </p:nvSpPr>
        <p:spPr>
          <a:xfrm>
            <a:off x="6062674"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15" name="Овал 14">
            <a:hlinkClick r:id="rId10" action="ppaction://hlinksldjump"/>
          </p:cNvPr>
          <p:cNvSpPr/>
          <p:nvPr/>
        </p:nvSpPr>
        <p:spPr>
          <a:xfrm>
            <a:off x="7429520"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Қызықты сұрақтар 20 Уильям Грей Уолтер « Тасбақа » деп аталатын алғашқы автономды роботын қай жылы құрастырды? Жауабы: 1949 жыл, Роботтың түрі мен баяу қозғалуына байланысты оны «Тасбақа» деп атады. "/>
          <p:cNvPicPr>
            <a:picLocks noChangeAspect="1" noChangeArrowheads="1"/>
          </p:cNvPicPr>
          <p:nvPr/>
        </p:nvPicPr>
        <p:blipFill>
          <a:blip r:embed="rId2"/>
          <a:srcRect r="-782" b="56250"/>
          <a:stretch>
            <a:fillRect/>
          </a:stretch>
        </p:blipFill>
        <p:spPr bwMode="auto">
          <a:xfrm>
            <a:off x="500034" y="1071546"/>
            <a:ext cx="8118418" cy="2643206"/>
          </a:xfrm>
          <a:prstGeom prst="rect">
            <a:avLst/>
          </a:prstGeom>
          <a:noFill/>
        </p:spPr>
      </p:pic>
      <p:pic>
        <p:nvPicPr>
          <p:cNvPr id="3" name="Picture 2" descr="C:\Users\Admin\Desktop\сыныптан тыс\robot-belyy-shlem-belyy-fon.jpg"/>
          <p:cNvPicPr>
            <a:picLocks noChangeAspect="1" noChangeArrowheads="1"/>
          </p:cNvPicPr>
          <p:nvPr/>
        </p:nvPicPr>
        <p:blipFill>
          <a:blip r:embed="rId3"/>
          <a:srcRect l="52252" t="2353"/>
          <a:stretch>
            <a:fillRect/>
          </a:stretch>
        </p:blipFill>
        <p:spPr bwMode="auto">
          <a:xfrm>
            <a:off x="6215074" y="3357562"/>
            <a:ext cx="2682253" cy="3500438"/>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Қызықты сұрақтар 20 Уильям Грей Уолтер « Тасбақа » деп аталатын алғашқы автономды роботын қай жылы құрастырды? Жауабы: 1949 жыл, Роботтың түрі мен баяу қозғалуына байланысты оны «Тасбақа» деп атады. "/>
          <p:cNvPicPr>
            <a:picLocks noChangeAspect="1" noChangeArrowheads="1"/>
          </p:cNvPicPr>
          <p:nvPr/>
        </p:nvPicPr>
        <p:blipFill>
          <a:blip r:embed="rId2"/>
          <a:srcRect t="40203" r="1562" b="4223"/>
          <a:stretch>
            <a:fillRect/>
          </a:stretch>
        </p:blipFill>
        <p:spPr bwMode="auto">
          <a:xfrm>
            <a:off x="571472" y="1857364"/>
            <a:ext cx="7929618" cy="335756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Бұл кезеңде Сіздер робот техникасы курсында өтілген тақырыптар бойынша 10 сұрақа жауап бересіздер. Мұнда сұрақтарға дұрыс жауап беріп қана қоймай , жылдамдық таныту қажет. "/>
          <p:cNvPicPr>
            <a:picLocks noChangeAspect="1" noChangeArrowheads="1"/>
          </p:cNvPicPr>
          <p:nvPr/>
        </p:nvPicPr>
        <p:blipFill>
          <a:blip r:embed="rId2"/>
          <a:srcRect/>
          <a:stretch>
            <a:fillRect/>
          </a:stretch>
        </p:blipFill>
        <p:spPr bwMode="auto">
          <a:xfrm>
            <a:off x="0" y="428604"/>
            <a:ext cx="9144000" cy="578647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357298"/>
            <a:ext cx="319170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Информатика</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4" name="Прямоугольник 3"/>
          <p:cNvSpPr/>
          <p:nvPr/>
        </p:nvSpPr>
        <p:spPr>
          <a:xfrm>
            <a:off x="285720" y="4143380"/>
            <a:ext cx="440620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Қызықты сұрақтар</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Прямоугольник 4"/>
          <p:cNvSpPr/>
          <p:nvPr/>
        </p:nvSpPr>
        <p:spPr>
          <a:xfrm>
            <a:off x="428596" y="3000372"/>
            <a:ext cx="381405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Робот </a:t>
            </a:r>
            <a:r>
              <a:rPr lang="ru-RU"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техникасы</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Овал 6">
            <a:hlinkClick r:id="rId2" action="ppaction://hlinksldjump"/>
          </p:cNvPr>
          <p:cNvSpPr/>
          <p:nvPr/>
        </p:nvSpPr>
        <p:spPr>
          <a:xfrm>
            <a:off x="407193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8" name="Овал 7">
            <a:hlinkClick r:id="rId3" action="ppaction://hlinksldjump"/>
          </p:cNvPr>
          <p:cNvSpPr/>
          <p:nvPr/>
        </p:nvSpPr>
        <p:spPr>
          <a:xfrm>
            <a:off x="550069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9" name="Овал 8">
            <a:hlinkClick r:id="rId4" action="ppaction://hlinksldjump"/>
          </p:cNvPr>
          <p:cNvSpPr/>
          <p:nvPr/>
        </p:nvSpPr>
        <p:spPr>
          <a:xfrm>
            <a:off x="6929454" y="1357298"/>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
        <p:nvSpPr>
          <p:cNvPr id="10" name="Овал 9">
            <a:hlinkClick r:id="rId5" action="ppaction://hlinksldjump"/>
          </p:cNvPr>
          <p:cNvSpPr/>
          <p:nvPr/>
        </p:nvSpPr>
        <p:spPr>
          <a:xfrm>
            <a:off x="4286248"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11" name="Овал 10">
            <a:hlinkClick r:id="rId6" action="ppaction://hlinksldjump"/>
          </p:cNvPr>
          <p:cNvSpPr/>
          <p:nvPr/>
        </p:nvSpPr>
        <p:spPr>
          <a:xfrm>
            <a:off x="5715008"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12" name="Овал 11">
            <a:hlinkClick r:id="rId7" action="ppaction://hlinksldjump"/>
          </p:cNvPr>
          <p:cNvSpPr/>
          <p:nvPr/>
        </p:nvSpPr>
        <p:spPr>
          <a:xfrm>
            <a:off x="7072330" y="2857496"/>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
        <p:nvSpPr>
          <p:cNvPr id="13" name="Овал 12">
            <a:hlinkClick r:id="rId8" action="ppaction://hlinksldjump"/>
          </p:cNvPr>
          <p:cNvSpPr/>
          <p:nvPr/>
        </p:nvSpPr>
        <p:spPr>
          <a:xfrm>
            <a:off x="4633914"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10</a:t>
            </a:r>
            <a:endParaRPr lang="ru-RU" sz="4800" dirty="0">
              <a:latin typeface="Times New Roman" pitchFamily="18" charset="0"/>
              <a:cs typeface="Times New Roman" pitchFamily="18" charset="0"/>
            </a:endParaRPr>
          </a:p>
        </p:txBody>
      </p:sp>
      <p:sp>
        <p:nvSpPr>
          <p:cNvPr id="14" name="Овал 13">
            <a:hlinkClick r:id="rId9" action="ppaction://hlinksldjump"/>
          </p:cNvPr>
          <p:cNvSpPr/>
          <p:nvPr/>
        </p:nvSpPr>
        <p:spPr>
          <a:xfrm>
            <a:off x="6062674"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20</a:t>
            </a:r>
            <a:endParaRPr lang="ru-RU" sz="4800" dirty="0">
              <a:latin typeface="Times New Roman" pitchFamily="18" charset="0"/>
              <a:cs typeface="Times New Roman" pitchFamily="18" charset="0"/>
            </a:endParaRPr>
          </a:p>
        </p:txBody>
      </p:sp>
      <p:sp>
        <p:nvSpPr>
          <p:cNvPr id="15" name="Овал 14">
            <a:hlinkClick r:id="rId10" action="ppaction://hlinksldjump"/>
          </p:cNvPr>
          <p:cNvSpPr/>
          <p:nvPr/>
        </p:nvSpPr>
        <p:spPr>
          <a:xfrm>
            <a:off x="7429520" y="4071942"/>
            <a:ext cx="1285884" cy="857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latin typeface="Times New Roman" pitchFamily="18" charset="0"/>
                <a:cs typeface="Times New Roman" pitchFamily="18" charset="0"/>
              </a:rPr>
              <a:t>30</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Қызықты сұрақтар 30 Байқоңыр айлағынан Айдың топырағын зерттейтін, басқа ғаламшарда және жерсерігінде алғаш рет қашықтықтан басқарылған робот қалай аталды және қай жылы ұшырылды?  Жауабы: Луноход 1, 1970 жылы. "/>
          <p:cNvPicPr>
            <a:picLocks noChangeAspect="1" noChangeArrowheads="1"/>
          </p:cNvPicPr>
          <p:nvPr/>
        </p:nvPicPr>
        <p:blipFill>
          <a:blip r:embed="rId2"/>
          <a:srcRect r="390" b="12499"/>
          <a:stretch>
            <a:fillRect/>
          </a:stretch>
        </p:blipFill>
        <p:spPr bwMode="auto">
          <a:xfrm>
            <a:off x="1071538" y="785794"/>
            <a:ext cx="7373422" cy="485778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Қызықты сұрақтар 30 Байқоңыр айлағынан Айдың топырағын зерттейтін, басқа ғаламшарда және жерсерігінде алғаш рет қашықтықтан басқарылған робот қалай аталды және қай жылы ұшырылды?  Жауабы: Луноход 1, 1970 жылы. "/>
          <p:cNvPicPr>
            <a:picLocks noChangeAspect="1" noChangeArrowheads="1"/>
          </p:cNvPicPr>
          <p:nvPr/>
        </p:nvPicPr>
        <p:blipFill>
          <a:blip r:embed="rId2"/>
          <a:srcRect t="46324" r="22794" b="-2943"/>
          <a:stretch>
            <a:fillRect/>
          </a:stretch>
        </p:blipFill>
        <p:spPr bwMode="auto">
          <a:xfrm>
            <a:off x="1000100" y="1285860"/>
            <a:ext cx="7663408" cy="4214842"/>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Картинки по запросу &quot;робот фон&quot;&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428596" y="2214554"/>
            <a:ext cx="6336670"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5</a:t>
            </a:r>
            <a:r>
              <a:rPr lang="ru-RU" sz="5400" b="1" cap="none"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ru-RU" sz="5400" b="1" cap="none"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кезең</a:t>
            </a:r>
            <a:r>
              <a:rPr lang="ru-RU" sz="5400" b="1" cap="none"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kk-KZ" sz="5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“Кино атауын тап”</a:t>
            </a:r>
            <a:endParaRPr lang="ru-RU" sz="5400" b="1" cap="none"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1 фильм Ең үздік полицейлердің бірі қайтыс болғаннан кейін, эксперименталды дәрігерлер одан қылмыскерлердің бандасына қарсы күресетін, ешнәрсе әсер етпейтін киборг Роботты жасайды. Дегенмен, күшті қару-жарақтар роботты өткен өміріндегі ауыр азапты, үзінді естеліктерден құтқара алмайды. Ол үнемі түсінде қатал қылмыскерлердің қолынан өліп жатқанын көреді. Алдағы уақытта ол тек әділдікті күтіп қана қоймайды, сонымен қатар кек қайтаруды қалайды.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 Робокоп” "/>
          <p:cNvPicPr>
            <a:picLocks noChangeAspect="1" noChangeArrowheads="1"/>
          </p:cNvPicPr>
          <p:nvPr/>
        </p:nvPicPr>
        <p:blipFill>
          <a:blip r:embed="rId2"/>
          <a:srcRect/>
          <a:stretch>
            <a:fillRect/>
          </a:stretch>
        </p:blipFill>
        <p:spPr bwMode="auto">
          <a:xfrm>
            <a:off x="357158" y="642918"/>
            <a:ext cx="8143932" cy="5572164"/>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2 фильм Бұл фильмде басты кейіпкер күндіз қарапайым бағдарламалаушы, түнде - хакер. Күндердің бір күнінде кейіпкер қорқынышты шындықты біледі. Онда оны қоршаған ортаның бәрі компьютерлік бағдарлама, ал адамдар - жасанды интеллект үшін қорек көзі болып табылады. Сондай-ақ, ол адамдарды машиналардан құтқару үшін өзін таңдалып алынғандығын біледі.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Матрица»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3 фильм Бұл фильм болашақта өтеді (2035), онда роботтар қарапайым адам көмекшілері болып табылады. Бас кейіпкер - роботтарды «жақсы көрмейтін» полиция қызметкері, робот қатысатын қылмысқа қатысты істі зерттейді.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 Я, робот” "/>
          <p:cNvPicPr>
            <a:picLocks noChangeAspect="1" noChangeArrowheads="1"/>
          </p:cNvPicPr>
          <p:nvPr/>
        </p:nvPicPr>
        <p:blipFill>
          <a:blip r:embed="rId2"/>
          <a:srcRect/>
          <a:stretch>
            <a:fillRect/>
          </a:stretch>
        </p:blipFill>
        <p:spPr bwMode="auto">
          <a:xfrm>
            <a:off x="0" y="500041"/>
            <a:ext cx="8643966" cy="64829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728" y="2428868"/>
            <a:ext cx="679429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1.</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Робот </a:t>
            </a: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дегеніміз</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не?</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4 фильм Мультфильмінің басты кейіпкері робот. Ол біздің планетамызды қоқыстың үлкен көлемінен тазарту мақсатында жасалған. Ал адамдар жерді барлық қоқыстардан тазартылғанға дейін ғарышта өмір сүруге мәжбүр. Алайда, адамдар ғарыш кемесінде өте ұзақ өмір сүргендіктен, жердің бар екендігін ұмытып кетеді. Олар басты кейіпкер роботтың арқасында жердің бар екендігін еске түсіріп, онда өмір сүруге болатындығына көз жеткізгеннен кейін ғана жерге оралады. Ал робот осы оқиға барысында өз махаббатын кездестіреді .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ВАЛЛ ٠ И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Картинки по запросу &quot;робот фон&quot;&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714348" y="2214554"/>
            <a:ext cx="6022097"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6</a:t>
            </a:r>
            <a:r>
              <a:rPr lang="ru-RU" sz="5400" b="1" cap="none"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ru-RU" sz="5400" b="1" cap="none"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кезең</a:t>
            </a:r>
            <a:r>
              <a:rPr lang="ru-RU" sz="5400" b="1" cap="none"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kk-KZ" sz="54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“Таныс бейнелер”</a:t>
            </a:r>
            <a:endParaRPr lang="ru-RU" sz="5400" b="1" cap="none"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Сергей Алексеевич Лебедев  Джон фон Нейман  Касперский Евгений Валентинович   Стив Джобс  Никлаус Вирт Чарльз Бэббидж Августа Ада Лавлейс  "/>
          <p:cNvPicPr>
            <a:picLocks noChangeAspect="1" noChangeArrowheads="1"/>
          </p:cNvPicPr>
          <p:nvPr/>
        </p:nvPicPr>
        <p:blipFill>
          <a:blip r:embed="rId2"/>
          <a:srcRect/>
          <a:stretch>
            <a:fillRect/>
          </a:stretch>
        </p:blipFill>
        <p:spPr bwMode="auto">
          <a:xfrm>
            <a:off x="1214414" y="928670"/>
            <a:ext cx="6096000" cy="45720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1357298"/>
            <a:ext cx="7500990" cy="3539430"/>
          </a:xfrm>
          <a:prstGeom prst="rect">
            <a:avLst/>
          </a:prstGeom>
        </p:spPr>
        <p:txBody>
          <a:bodyPr wrap="square">
            <a:spAutoFit/>
          </a:bodyPr>
          <a:lstStyle/>
          <a:p>
            <a:r>
              <a:rPr lang="ru-RU" sz="3200" b="1" dirty="0" smtClean="0">
                <a:latin typeface="Times New Roman" pitchFamily="18" charset="0"/>
                <a:cs typeface="Times New Roman" pitchFamily="18" charset="0"/>
              </a:rPr>
              <a:t>Сергей Алексеевич Лебедев</a:t>
            </a:r>
            <a:endParaRPr lang="ru-RU" sz="3200" dirty="0" smtClean="0">
              <a:latin typeface="Times New Roman" pitchFamily="18" charset="0"/>
              <a:cs typeface="Times New Roman" pitchFamily="18" charset="0"/>
            </a:endParaRPr>
          </a:p>
          <a:p>
            <a:r>
              <a:rPr lang="ru-RU" sz="3200" b="1" dirty="0" smtClean="0">
                <a:latin typeface="Times New Roman" pitchFamily="18" charset="0"/>
                <a:cs typeface="Times New Roman" pitchFamily="18" charset="0"/>
              </a:rPr>
              <a:t>Джон фон Нейман</a:t>
            </a:r>
            <a:endParaRPr lang="ru-RU" sz="3200" dirty="0" smtClean="0">
              <a:latin typeface="Times New Roman" pitchFamily="18" charset="0"/>
              <a:cs typeface="Times New Roman" pitchFamily="18" charset="0"/>
            </a:endParaRPr>
          </a:p>
          <a:p>
            <a:r>
              <a:rPr lang="ru-RU" sz="3200" b="1" dirty="0" smtClean="0">
                <a:latin typeface="Times New Roman" pitchFamily="18" charset="0"/>
                <a:cs typeface="Times New Roman" pitchFamily="18" charset="0"/>
              </a:rPr>
              <a:t>Касперский Евгений Валентинович</a:t>
            </a:r>
            <a:r>
              <a:rPr lang="ru-RU" sz="3200" dirty="0" smtClean="0">
                <a:latin typeface="Times New Roman" pitchFamily="18" charset="0"/>
                <a:cs typeface="Times New Roman" pitchFamily="18" charset="0"/>
              </a:rPr>
              <a:t>  </a:t>
            </a:r>
          </a:p>
          <a:p>
            <a:r>
              <a:rPr lang="ru-RU" sz="3200" b="1" dirty="0" smtClean="0">
                <a:latin typeface="Times New Roman" pitchFamily="18" charset="0"/>
                <a:cs typeface="Times New Roman" pitchFamily="18" charset="0"/>
              </a:rPr>
              <a:t>Стив Джобс</a:t>
            </a:r>
            <a:endParaRPr lang="ru-RU" sz="3200" dirty="0" smtClean="0">
              <a:latin typeface="Times New Roman" pitchFamily="18" charset="0"/>
              <a:cs typeface="Times New Roman" pitchFamily="18" charset="0"/>
            </a:endParaRPr>
          </a:p>
          <a:p>
            <a:r>
              <a:rPr lang="ru-RU" sz="3200" b="1" dirty="0" err="1" smtClean="0">
                <a:latin typeface="Times New Roman" pitchFamily="18" charset="0"/>
                <a:cs typeface="Times New Roman" pitchFamily="18" charset="0"/>
              </a:rPr>
              <a:t>Никлаус</a:t>
            </a:r>
            <a:r>
              <a:rPr lang="ru-RU" sz="3200" b="1" dirty="0" smtClean="0">
                <a:latin typeface="Times New Roman" pitchFamily="18" charset="0"/>
                <a:cs typeface="Times New Roman" pitchFamily="18" charset="0"/>
              </a:rPr>
              <a:t> Вирт</a:t>
            </a:r>
            <a:endParaRPr lang="ru-RU" sz="3200" dirty="0" smtClean="0">
              <a:latin typeface="Times New Roman" pitchFamily="18" charset="0"/>
              <a:cs typeface="Times New Roman" pitchFamily="18" charset="0"/>
            </a:endParaRPr>
          </a:p>
          <a:p>
            <a:r>
              <a:rPr lang="ru-RU" sz="3200" b="1" dirty="0" smtClean="0">
                <a:latin typeface="Times New Roman" pitchFamily="18" charset="0"/>
                <a:cs typeface="Times New Roman" pitchFamily="18" charset="0"/>
              </a:rPr>
              <a:t>Чарльз Бэббидж</a:t>
            </a:r>
            <a:endParaRPr lang="ru-RU" sz="3200" dirty="0" smtClean="0">
              <a:latin typeface="Times New Roman" pitchFamily="18" charset="0"/>
              <a:cs typeface="Times New Roman" pitchFamily="18" charset="0"/>
            </a:endParaRPr>
          </a:p>
          <a:p>
            <a:r>
              <a:rPr lang="ru-RU" sz="3200" b="1" dirty="0" smtClean="0">
                <a:latin typeface="Times New Roman" pitchFamily="18" charset="0"/>
                <a:cs typeface="Times New Roman" pitchFamily="18" charset="0"/>
              </a:rPr>
              <a:t>Августа Ада Лавлейс</a:t>
            </a:r>
            <a:endParaRPr lang="ru-RU" sz="3200"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Марапаттау кезеңі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Жарайсыңдар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2071678"/>
            <a:ext cx="7286676" cy="2246769"/>
          </a:xfrm>
          <a:prstGeom prst="rect">
            <a:avLst/>
          </a:prstGeom>
        </p:spPr>
        <p:txBody>
          <a:bodyPr wrap="square">
            <a:spAutoFit/>
          </a:bodyPr>
          <a:lstStyle/>
          <a:p>
            <a:r>
              <a:rPr lang="ru-RU" sz="2800" b="1" i="1" dirty="0" smtClean="0">
                <a:solidFill>
                  <a:srgbClr val="FF0000"/>
                </a:solidFill>
                <a:latin typeface="Times New Roman" pitchFamily="18" charset="0"/>
                <a:cs typeface="Times New Roman" pitchFamily="18" charset="0"/>
              </a:rPr>
              <a:t>Робот (чех </a:t>
            </a:r>
            <a:r>
              <a:rPr lang="ru-RU" sz="2800" b="1" i="1" dirty="0" err="1" smtClean="0">
                <a:solidFill>
                  <a:srgbClr val="FF0000"/>
                </a:solidFill>
                <a:latin typeface="Times New Roman" pitchFamily="18" charset="0"/>
                <a:cs typeface="Times New Roman" pitchFamily="18" charset="0"/>
              </a:rPr>
              <a:t>тілінен</a:t>
            </a:r>
            <a:r>
              <a:rPr lang="ru-RU" sz="2800" b="1" i="1" dirty="0" smtClean="0">
                <a:solidFill>
                  <a:srgbClr val="FF0000"/>
                </a:solidFill>
                <a:latin typeface="Times New Roman" pitchFamily="18" charset="0"/>
                <a:cs typeface="Times New Roman" pitchFamily="18" charset="0"/>
              </a:rPr>
              <a:t> </a:t>
            </a:r>
            <a:r>
              <a:rPr lang="ru-RU" sz="2800" b="1" i="1" dirty="0" err="1" smtClean="0">
                <a:solidFill>
                  <a:srgbClr val="FF0000"/>
                </a:solidFill>
                <a:latin typeface="Times New Roman" pitchFamily="18" charset="0"/>
                <a:cs typeface="Times New Roman" pitchFamily="18" charset="0"/>
              </a:rPr>
              <a:t>аударғанда</a:t>
            </a:r>
            <a:r>
              <a:rPr lang="ru-RU"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robota</a:t>
            </a:r>
            <a:r>
              <a:rPr lang="en-US" sz="2800" b="1" i="1" dirty="0" smtClean="0">
                <a:solidFill>
                  <a:srgbClr val="FF0000"/>
                </a:solidFill>
                <a:latin typeface="Times New Roman" pitchFamily="18" charset="0"/>
                <a:cs typeface="Times New Roman" pitchFamily="18" charset="0"/>
              </a:rPr>
              <a:t> – </a:t>
            </a:r>
            <a:r>
              <a:rPr lang="ru-RU" sz="2800" b="1" i="1" dirty="0" err="1" smtClean="0">
                <a:solidFill>
                  <a:srgbClr val="FF0000"/>
                </a:solidFill>
                <a:latin typeface="Times New Roman" pitchFamily="18" charset="0"/>
                <a:cs typeface="Times New Roman" pitchFamily="18" charset="0"/>
              </a:rPr>
              <a:t>еріксіз</a:t>
            </a:r>
            <a:r>
              <a:rPr lang="ru-RU" sz="2800" b="1" i="1" dirty="0" smtClean="0">
                <a:solidFill>
                  <a:srgbClr val="FF0000"/>
                </a:solidFill>
                <a:latin typeface="Times New Roman" pitchFamily="18" charset="0"/>
                <a:cs typeface="Times New Roman" pitchFamily="18" charset="0"/>
              </a:rPr>
              <a:t> </a:t>
            </a:r>
            <a:r>
              <a:rPr lang="ru-RU" sz="2800" b="1" i="1" dirty="0" err="1" smtClean="0">
                <a:solidFill>
                  <a:srgbClr val="FF0000"/>
                </a:solidFill>
                <a:latin typeface="Times New Roman" pitchFamily="18" charset="0"/>
                <a:cs typeface="Times New Roman" pitchFamily="18" charset="0"/>
              </a:rPr>
              <a:t>еңбек </a:t>
            </a:r>
            <a:r>
              <a:rPr lang="ru-RU" sz="2800" b="1" i="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rob – </a:t>
            </a:r>
            <a:r>
              <a:rPr lang="ru-RU" sz="2800" b="1" i="1" dirty="0" err="1" smtClean="0">
                <a:solidFill>
                  <a:srgbClr val="FF0000"/>
                </a:solidFill>
                <a:latin typeface="Times New Roman" pitchFamily="18" charset="0"/>
                <a:cs typeface="Times New Roman" pitchFamily="18" charset="0"/>
              </a:rPr>
              <a:t>құл </a:t>
            </a:r>
            <a:r>
              <a:rPr lang="ru-RU" sz="2800" b="1" i="1" dirty="0" smtClean="0">
                <a:solidFill>
                  <a:srgbClr val="FF0000"/>
                </a:solidFill>
                <a:latin typeface="Times New Roman" pitchFamily="18" charset="0"/>
                <a:cs typeface="Times New Roman" pitchFamily="18" charset="0"/>
              </a:rPr>
              <a:t>) – </a:t>
            </a:r>
            <a:r>
              <a:rPr lang="ru-RU" sz="2800" b="1" i="1" dirty="0" err="1" smtClean="0">
                <a:solidFill>
                  <a:srgbClr val="FF0000"/>
                </a:solidFill>
                <a:latin typeface="Times New Roman" pitchFamily="18" charset="0"/>
                <a:cs typeface="Times New Roman" pitchFamily="18" charset="0"/>
              </a:rPr>
              <a:t>тірі</a:t>
            </a:r>
            <a:r>
              <a:rPr lang="ru-RU" sz="2800" b="1" i="1" dirty="0" smtClean="0">
                <a:solidFill>
                  <a:srgbClr val="FF0000"/>
                </a:solidFill>
                <a:latin typeface="Times New Roman" pitchFamily="18" charset="0"/>
                <a:cs typeface="Times New Roman" pitchFamily="18" charset="0"/>
              </a:rPr>
              <a:t> организм </a:t>
            </a:r>
            <a:r>
              <a:rPr lang="ru-RU" sz="2800" b="1" i="1" dirty="0" err="1" smtClean="0">
                <a:solidFill>
                  <a:srgbClr val="FF0000"/>
                </a:solidFill>
                <a:latin typeface="Times New Roman" pitchFamily="18" charset="0"/>
                <a:cs typeface="Times New Roman" pitchFamily="18" charset="0"/>
              </a:rPr>
              <a:t>ретінде</a:t>
            </a:r>
            <a:r>
              <a:rPr lang="ru-RU" sz="2800" b="1" i="1" dirty="0" smtClean="0">
                <a:solidFill>
                  <a:srgbClr val="FF0000"/>
                </a:solidFill>
                <a:latin typeface="Times New Roman" pitchFamily="18" charset="0"/>
                <a:cs typeface="Times New Roman" pitchFamily="18" charset="0"/>
              </a:rPr>
              <a:t> </a:t>
            </a:r>
            <a:r>
              <a:rPr lang="ru-RU" sz="2800" b="1" i="1" dirty="0" err="1" smtClean="0">
                <a:solidFill>
                  <a:srgbClr val="FF0000"/>
                </a:solidFill>
                <a:latin typeface="Times New Roman" pitchFamily="18" charset="0"/>
                <a:cs typeface="Times New Roman" pitchFamily="18" charset="0"/>
              </a:rPr>
              <a:t>құрылған автоматты</a:t>
            </a:r>
            <a:r>
              <a:rPr lang="ru-RU" sz="2800" b="1" i="1" dirty="0" smtClean="0">
                <a:solidFill>
                  <a:srgbClr val="FF0000"/>
                </a:solidFill>
                <a:latin typeface="Times New Roman" pitchFamily="18" charset="0"/>
                <a:cs typeface="Times New Roman" pitchFamily="18" charset="0"/>
              </a:rPr>
              <a:t> </a:t>
            </a:r>
            <a:r>
              <a:rPr lang="ru-RU" sz="2800" b="1" i="1" dirty="0" err="1" smtClean="0">
                <a:solidFill>
                  <a:srgbClr val="FF0000"/>
                </a:solidFill>
                <a:latin typeface="Times New Roman" pitchFamily="18" charset="0"/>
                <a:cs typeface="Times New Roman" pitchFamily="18" charset="0"/>
              </a:rPr>
              <a:t>құрылғы</a:t>
            </a:r>
            <a:r>
              <a:rPr lang="ru-RU" sz="2800" b="1" i="1" dirty="0" smtClean="0">
                <a:solidFill>
                  <a:srgbClr val="FF0000"/>
                </a:solidFill>
                <a:latin typeface="Times New Roman" pitchFamily="18" charset="0"/>
                <a:cs typeface="Times New Roman" pitchFamily="18" charset="0"/>
              </a:rPr>
              <a:t>. </a:t>
            </a:r>
            <a:r>
              <a:rPr lang="ru-RU" sz="2800" b="1" i="1" dirty="0" err="1" smtClean="0">
                <a:solidFill>
                  <a:srgbClr val="FF0000"/>
                </a:solidFill>
                <a:latin typeface="Times New Roman" pitchFamily="18" charset="0"/>
                <a:cs typeface="Times New Roman" pitchFamily="18" charset="0"/>
              </a:rPr>
              <a:t>Ол</a:t>
            </a:r>
            <a:r>
              <a:rPr lang="ru-RU" sz="2800" b="1" i="1" dirty="0" smtClean="0">
                <a:solidFill>
                  <a:srgbClr val="FF0000"/>
                </a:solidFill>
                <a:latin typeface="Times New Roman" pitchFamily="18" charset="0"/>
                <a:cs typeface="Times New Roman" pitchFamily="18" charset="0"/>
              </a:rPr>
              <a:t> </a:t>
            </a:r>
            <a:r>
              <a:rPr lang="ru-RU" sz="2800" b="1" i="1" dirty="0" err="1" smtClean="0">
                <a:solidFill>
                  <a:srgbClr val="FF0000"/>
                </a:solidFill>
                <a:latin typeface="Times New Roman" pitchFamily="18" charset="0"/>
                <a:cs typeface="Times New Roman" pitchFamily="18" charset="0"/>
              </a:rPr>
              <a:t>байланысатын</a:t>
            </a:r>
            <a:r>
              <a:rPr lang="ru-RU" sz="2800" b="1" i="1" dirty="0" smtClean="0">
                <a:solidFill>
                  <a:srgbClr val="FF0000"/>
                </a:solidFill>
                <a:latin typeface="Times New Roman" pitchFamily="18" charset="0"/>
                <a:cs typeface="Times New Roman" pitchFamily="18" charset="0"/>
              </a:rPr>
              <a:t> </a:t>
            </a:r>
            <a:r>
              <a:rPr lang="ru-RU" sz="2800" b="1" i="1" dirty="0" err="1" smtClean="0">
                <a:solidFill>
                  <a:srgbClr val="FF0000"/>
                </a:solidFill>
                <a:latin typeface="Times New Roman" pitchFamily="18" charset="0"/>
                <a:cs typeface="Times New Roman" pitchFamily="18" charset="0"/>
              </a:rPr>
              <a:t>және әрекет ете</a:t>
            </a:r>
            <a:r>
              <a:rPr lang="ru-RU" sz="2800" b="1" i="1" dirty="0" smtClean="0">
                <a:solidFill>
                  <a:srgbClr val="FF0000"/>
                </a:solidFill>
                <a:latin typeface="Times New Roman" pitchFamily="18" charset="0"/>
                <a:cs typeface="Times New Roman" pitchFamily="18" charset="0"/>
              </a:rPr>
              <a:t> </a:t>
            </a:r>
            <a:r>
              <a:rPr lang="ru-RU" sz="2800" b="1" i="1" dirty="0" err="1" smtClean="0">
                <a:solidFill>
                  <a:srgbClr val="FF0000"/>
                </a:solidFill>
                <a:latin typeface="Times New Roman" pitchFamily="18" charset="0"/>
                <a:cs typeface="Times New Roman" pitchFamily="18" charset="0"/>
              </a:rPr>
              <a:t>алатын</a:t>
            </a:r>
            <a:r>
              <a:rPr lang="ru-RU" sz="2800" b="1" i="1" dirty="0" smtClean="0">
                <a:solidFill>
                  <a:srgbClr val="FF0000"/>
                </a:solidFill>
                <a:latin typeface="Times New Roman" pitchFamily="18" charset="0"/>
                <a:cs typeface="Times New Roman" pitchFamily="18" charset="0"/>
              </a:rPr>
              <a:t>, </a:t>
            </a:r>
            <a:r>
              <a:rPr lang="ru-RU" sz="2800" b="1" i="1" dirty="0" err="1" smtClean="0">
                <a:solidFill>
                  <a:srgbClr val="FF0000"/>
                </a:solidFill>
                <a:latin typeface="Times New Roman" pitchFamily="18" charset="0"/>
                <a:cs typeface="Times New Roman" pitchFamily="18" charset="0"/>
              </a:rPr>
              <a:t>ойлай</a:t>
            </a:r>
            <a:r>
              <a:rPr lang="ru-RU" sz="2800" b="1" i="1" dirty="0" smtClean="0">
                <a:solidFill>
                  <a:srgbClr val="FF0000"/>
                </a:solidFill>
                <a:latin typeface="Times New Roman" pitchFamily="18" charset="0"/>
                <a:cs typeface="Times New Roman" pitchFamily="18" charset="0"/>
              </a:rPr>
              <a:t> </a:t>
            </a:r>
            <a:r>
              <a:rPr lang="ru-RU" sz="2800" b="1" i="1" dirty="0" err="1" smtClean="0">
                <a:solidFill>
                  <a:srgbClr val="FF0000"/>
                </a:solidFill>
                <a:latin typeface="Times New Roman" pitchFamily="18" charset="0"/>
                <a:cs typeface="Times New Roman" pitchFamily="18" charset="0"/>
              </a:rPr>
              <a:t>білетін</a:t>
            </a:r>
            <a:r>
              <a:rPr lang="ru-RU" sz="2800" b="1" i="1" dirty="0" smtClean="0">
                <a:solidFill>
                  <a:srgbClr val="FF0000"/>
                </a:solidFill>
                <a:latin typeface="Times New Roman" pitchFamily="18" charset="0"/>
                <a:cs typeface="Times New Roman" pitchFamily="18" charset="0"/>
              </a:rPr>
              <a:t>, </a:t>
            </a:r>
            <a:r>
              <a:rPr lang="ru-RU" sz="2800" b="1" i="1" dirty="0" err="1" smtClean="0">
                <a:solidFill>
                  <a:srgbClr val="FF0000"/>
                </a:solidFill>
                <a:latin typeface="Times New Roman" pitchFamily="18" charset="0"/>
                <a:cs typeface="Times New Roman" pitchFamily="18" charset="0"/>
              </a:rPr>
              <a:t>қабылдай алатын</a:t>
            </a:r>
            <a:r>
              <a:rPr lang="ru-RU" sz="2800" b="1" i="1" dirty="0" smtClean="0">
                <a:solidFill>
                  <a:srgbClr val="FF0000"/>
                </a:solidFill>
                <a:latin typeface="Times New Roman" pitchFamily="18" charset="0"/>
                <a:cs typeface="Times New Roman" pitchFamily="18" charset="0"/>
              </a:rPr>
              <a:t> машина.</a:t>
            </a:r>
            <a:endParaRPr lang="ru-RU" sz="2800" b="1" i="1" dirty="0">
              <a:solidFill>
                <a:srgbClr val="FF0000"/>
              </a:solidFill>
              <a:latin typeface="Times New Roman" pitchFamily="18" charset="0"/>
              <a:cs typeface="Times New Roman" pitchFamily="18" charset="0"/>
            </a:endParaRPr>
          </a:p>
        </p:txBody>
      </p:sp>
      <p:pic>
        <p:nvPicPr>
          <p:cNvPr id="67585" name="Picture 1" descr="C:\Users\Admin\Desktop\сыныптан тыс\tmb_225761_706363.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5" name="Прямоугольник 4"/>
          <p:cNvSpPr/>
          <p:nvPr/>
        </p:nvSpPr>
        <p:spPr>
          <a:xfrm>
            <a:off x="428596" y="642918"/>
            <a:ext cx="3276624" cy="4154984"/>
          </a:xfrm>
          <a:prstGeom prst="rect">
            <a:avLst/>
          </a:prstGeom>
        </p:spPr>
        <p:txBody>
          <a:bodyPr wrap="square">
            <a:spAutoFit/>
          </a:bodyPr>
          <a:lstStyle/>
          <a:p>
            <a:r>
              <a:rPr lang="ru-RU" sz="2400" b="1" i="1" dirty="0" smtClean="0">
                <a:solidFill>
                  <a:srgbClr val="FF0000"/>
                </a:solidFill>
                <a:latin typeface="Times New Roman" pitchFamily="18" charset="0"/>
                <a:cs typeface="Times New Roman" pitchFamily="18" charset="0"/>
              </a:rPr>
              <a:t>Робот (чех </a:t>
            </a:r>
            <a:r>
              <a:rPr lang="ru-RU" sz="2400" b="1" i="1" dirty="0" err="1" smtClean="0">
                <a:solidFill>
                  <a:srgbClr val="FF0000"/>
                </a:solidFill>
                <a:latin typeface="Times New Roman" pitchFamily="18" charset="0"/>
                <a:cs typeface="Times New Roman" pitchFamily="18" charset="0"/>
              </a:rPr>
              <a:t>тілінен</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аударғанда</a:t>
            </a:r>
            <a:r>
              <a:rPr lang="ru-RU"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robota</a:t>
            </a:r>
            <a:r>
              <a:rPr lang="en-US" sz="2400" b="1" i="1" dirty="0" smtClean="0">
                <a:solidFill>
                  <a:srgbClr val="FF0000"/>
                </a:solidFill>
                <a:latin typeface="Times New Roman" pitchFamily="18" charset="0"/>
                <a:cs typeface="Times New Roman" pitchFamily="18" charset="0"/>
              </a:rPr>
              <a:t> – </a:t>
            </a:r>
            <a:r>
              <a:rPr lang="ru-RU" sz="2400" b="1" i="1" dirty="0" err="1" smtClean="0">
                <a:solidFill>
                  <a:srgbClr val="FF0000"/>
                </a:solidFill>
                <a:latin typeface="Times New Roman" pitchFamily="18" charset="0"/>
                <a:cs typeface="Times New Roman" pitchFamily="18" charset="0"/>
              </a:rPr>
              <a:t>еріксіз</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еңбек </a:t>
            </a:r>
            <a:r>
              <a:rPr lang="ru-RU" sz="2400" b="1" i="1" dirty="0" smtClean="0">
                <a:solidFill>
                  <a:srgbClr val="FF0000"/>
                </a:solidFill>
                <a:latin typeface="Times New Roman" pitchFamily="18" charset="0"/>
                <a:cs typeface="Times New Roman" pitchFamily="18" charset="0"/>
              </a:rPr>
              <a:t>, </a:t>
            </a:r>
            <a:r>
              <a:rPr lang="en-US" sz="2400" b="1" i="1" dirty="0" smtClean="0">
                <a:solidFill>
                  <a:srgbClr val="FF0000"/>
                </a:solidFill>
                <a:latin typeface="Times New Roman" pitchFamily="18" charset="0"/>
                <a:cs typeface="Times New Roman" pitchFamily="18" charset="0"/>
              </a:rPr>
              <a:t>rob – </a:t>
            </a:r>
            <a:r>
              <a:rPr lang="ru-RU" sz="2400" b="1" i="1" dirty="0" err="1" smtClean="0">
                <a:solidFill>
                  <a:srgbClr val="FF0000"/>
                </a:solidFill>
                <a:latin typeface="Times New Roman" pitchFamily="18" charset="0"/>
                <a:cs typeface="Times New Roman" pitchFamily="18" charset="0"/>
              </a:rPr>
              <a:t>құл </a:t>
            </a:r>
            <a:r>
              <a:rPr lang="ru-RU" sz="2400" b="1" i="1" dirty="0" smtClean="0">
                <a:solidFill>
                  <a:srgbClr val="FF0000"/>
                </a:solidFill>
                <a:latin typeface="Times New Roman" pitchFamily="18" charset="0"/>
                <a:cs typeface="Times New Roman" pitchFamily="18" charset="0"/>
              </a:rPr>
              <a:t>) – </a:t>
            </a:r>
            <a:r>
              <a:rPr lang="ru-RU" sz="2400" b="1" i="1" dirty="0" err="1" smtClean="0">
                <a:solidFill>
                  <a:srgbClr val="FF0000"/>
                </a:solidFill>
                <a:latin typeface="Times New Roman" pitchFamily="18" charset="0"/>
                <a:cs typeface="Times New Roman" pitchFamily="18" charset="0"/>
              </a:rPr>
              <a:t>тірі</a:t>
            </a:r>
            <a:r>
              <a:rPr lang="ru-RU" sz="2400" b="1" i="1" dirty="0" smtClean="0">
                <a:solidFill>
                  <a:srgbClr val="FF0000"/>
                </a:solidFill>
                <a:latin typeface="Times New Roman" pitchFamily="18" charset="0"/>
                <a:cs typeface="Times New Roman" pitchFamily="18" charset="0"/>
              </a:rPr>
              <a:t> организм </a:t>
            </a:r>
            <a:r>
              <a:rPr lang="ru-RU" sz="2400" b="1" i="1" dirty="0" err="1" smtClean="0">
                <a:solidFill>
                  <a:srgbClr val="FF0000"/>
                </a:solidFill>
                <a:latin typeface="Times New Roman" pitchFamily="18" charset="0"/>
                <a:cs typeface="Times New Roman" pitchFamily="18" charset="0"/>
              </a:rPr>
              <a:t>ретінде</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құрылған автоматты</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құрылғы</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Ол</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байланысатын</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және әрекет ете</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алатын</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ойлай</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білетін</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қабылдай алатын</a:t>
            </a:r>
            <a:r>
              <a:rPr lang="ru-RU" sz="2400" b="1" i="1" dirty="0" smtClean="0">
                <a:solidFill>
                  <a:srgbClr val="FF0000"/>
                </a:solidFill>
                <a:latin typeface="Times New Roman" pitchFamily="18" charset="0"/>
                <a:cs typeface="Times New Roman" pitchFamily="18" charset="0"/>
              </a:rPr>
              <a:t> машина.</a:t>
            </a:r>
            <a:endParaRPr lang="ru-RU" sz="2400" b="1" i="1" dirty="0">
              <a:solidFill>
                <a:srgbClr val="FF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C:\Users\Admin\Desktop\сыныптан тыс\10104252-robot-et-donnant-ok-isolé-sur-fond-blanc.jpg"/>
          <p:cNvPicPr>
            <a:picLocks noChangeAspect="1" noChangeArrowheads="1"/>
          </p:cNvPicPr>
          <p:nvPr/>
        </p:nvPicPr>
        <p:blipFill>
          <a:blip r:embed="rId2"/>
          <a:srcRect/>
          <a:stretch>
            <a:fillRect/>
          </a:stretch>
        </p:blipFill>
        <p:spPr bwMode="auto">
          <a:xfrm>
            <a:off x="3580708" y="2643182"/>
            <a:ext cx="5563292" cy="4214819"/>
          </a:xfrm>
          <a:prstGeom prst="rect">
            <a:avLst/>
          </a:prstGeom>
          <a:noFill/>
        </p:spPr>
      </p:pic>
      <p:sp>
        <p:nvSpPr>
          <p:cNvPr id="8" name="TextBox 7"/>
          <p:cNvSpPr txBox="1"/>
          <p:nvPr/>
        </p:nvSpPr>
        <p:spPr>
          <a:xfrm>
            <a:off x="714348" y="1857364"/>
            <a:ext cx="8429652" cy="1938992"/>
          </a:xfrm>
          <a:prstGeom prst="rect">
            <a:avLst/>
          </a:prstGeom>
          <a:noFill/>
        </p:spPr>
        <p:txBody>
          <a:bodyPr wrap="square" rtlCol="0">
            <a:spAutoFit/>
          </a:bodyPr>
          <a:lstStyle/>
          <a:p>
            <a:pPr algn="ctr"/>
            <a:r>
              <a:rPr lang="kk-KZ" sz="4000" b="1" i="1" dirty="0" smtClean="0">
                <a:solidFill>
                  <a:srgbClr val="FF0000"/>
                </a:solidFill>
                <a:latin typeface="Times New Roman" pitchFamily="18" charset="0"/>
                <a:cs typeface="Times New Roman" pitchFamily="18" charset="0"/>
              </a:rPr>
              <a:t>2. Білім беру саласында қолданылатын роботтар қалай аталады?</a:t>
            </a:r>
            <a:endParaRPr lang="ru-RU" sz="40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4. Білім беру саласында қолданылатын роботтар қалай аталады? Nao – бұл робот білім беру және зерттеу платформасы ретінде кең ауқымда қолданылады.  "/>
          <p:cNvPicPr>
            <a:picLocks noChangeAspect="1" noChangeArrowheads="1"/>
          </p:cNvPicPr>
          <p:nvPr/>
        </p:nvPicPr>
        <p:blipFill>
          <a:blip r:embed="rId2"/>
          <a:srcRect t="25709"/>
          <a:stretch>
            <a:fillRect/>
          </a:stretch>
        </p:blipFill>
        <p:spPr bwMode="auto">
          <a:xfrm>
            <a:off x="571440" y="1000108"/>
            <a:ext cx="8572560" cy="521497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273</Words>
  <PresentationFormat>Экран (4:3)</PresentationFormat>
  <Paragraphs>155</Paragraphs>
  <Slides>66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66</vt:i4>
      </vt:variant>
    </vt:vector>
  </HeadingPairs>
  <TitlesOfParts>
    <vt:vector size="6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Пользователь</cp:lastModifiedBy>
  <cp:revision>20</cp:revision>
  <dcterms:created xsi:type="dcterms:W3CDTF">2020-02-04T03:55:41Z</dcterms:created>
  <dcterms:modified xsi:type="dcterms:W3CDTF">2020-02-04T10:25:47Z</dcterms:modified>
</cp:coreProperties>
</file>